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70" r:id="rId5"/>
    <p:sldId id="258" r:id="rId6"/>
    <p:sldId id="259" r:id="rId7"/>
    <p:sldId id="267" r:id="rId8"/>
    <p:sldId id="268" r:id="rId9"/>
    <p:sldId id="260" r:id="rId10"/>
    <p:sldId id="261" r:id="rId11"/>
    <p:sldId id="271" r:id="rId12"/>
    <p:sldId id="272" r:id="rId13"/>
    <p:sldId id="273" r:id="rId14"/>
    <p:sldId id="280" r:id="rId15"/>
    <p:sldId id="262" r:id="rId16"/>
    <p:sldId id="275" r:id="rId17"/>
    <p:sldId id="263" r:id="rId18"/>
    <p:sldId id="265" r:id="rId19"/>
    <p:sldId id="264" r:id="rId20"/>
    <p:sldId id="279" r:id="rId21"/>
    <p:sldId id="281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E314"/>
    <a:srgbClr val="F0CA07"/>
    <a:srgbClr val="000030"/>
    <a:srgbClr val="08154A"/>
    <a:srgbClr val="151A36"/>
    <a:srgbClr val="1F274C"/>
    <a:srgbClr val="000000"/>
    <a:srgbClr val="0A1145"/>
    <a:srgbClr val="2B5F91"/>
    <a:srgbClr val="4F7B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7" autoAdjust="0"/>
    <p:restoredTop sz="94510"/>
  </p:normalViewPr>
  <p:slideViewPr>
    <p:cSldViewPr snapToGrid="0">
      <p:cViewPr varScale="1">
        <p:scale>
          <a:sx n="106" d="100"/>
          <a:sy n="106" d="100"/>
        </p:scale>
        <p:origin x="8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4A09C-A6A7-E39A-A630-8EC105F39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34C0D4F-C6F8-86B3-AB1A-B5E412BF3D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B63B28-C7F9-5715-2EEF-2E28AB2A3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DAB5-2C13-4519-A518-D56E6067BBE9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B966B8-329E-EF30-50C6-22B793D1D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D1A6CF-8FAC-5E63-97FF-58AFA2179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B7017-9C60-43CC-9FB0-9F901BC04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924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759ED9-0FBC-6CC6-49A7-8F0D6BE5F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F7D4E1-0603-18D6-22B2-AF3692155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86C0B3-D143-5A71-B689-6D3444807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DAB5-2C13-4519-A518-D56E6067BBE9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0CD1F5-AACE-0A78-69D3-5BBF9E032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6ADBA2-F55F-C5E7-FA22-EE9930DFF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B7017-9C60-43CC-9FB0-9F901BC04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679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67A52A-AF13-83A7-4BA9-A92E16CAE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0C872FE-F967-19DC-15AA-35D92B0D7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7574A8-E450-2914-1045-BF8E2BCC4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DAB5-2C13-4519-A518-D56E6067BBE9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2787D5-7AEF-FCFC-671D-095B5924F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659425-D267-E718-B89B-2E1CAE7C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B7017-9C60-43CC-9FB0-9F901BC04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528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F699B2-8EE2-1DE5-A667-E6B5CFDFD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B99E72-B998-F90B-EC85-6B07A89697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08A9DB-F93B-94D2-F665-00C56E8EBC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8B4CBCA-A0B5-376D-1EFC-9B540BBD1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DAB5-2C13-4519-A518-D56E6067BBE9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876D943-22C4-0961-F194-E7AA96DF1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4285E86-E9DF-B4FD-B11A-620A2A6B5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B7017-9C60-43CC-9FB0-9F901BC04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7213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961704-E1CF-5615-D496-9F6D682F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44B913-DCBE-7379-4094-BC0D04EE2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C8BF1F0-E5E0-65FD-3A62-8BC8A8B18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4544B2-A358-75CE-9319-E81FF66DFC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75F9BDC-6A4C-D0F9-F2A9-E6AD789EA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4B8D515-5A10-8F3E-064D-E70674E37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DAB5-2C13-4519-A518-D56E6067BBE9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C06E85C-77EF-9C34-0599-BFC32CEDA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E731A9-F484-2373-8F18-35F92164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B7017-9C60-43CC-9FB0-9F901BC04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269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865C7E-CDEB-58A8-418E-C6829364C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9EBEDCC-E32F-A106-C37C-92C0DA001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DAB5-2C13-4519-A518-D56E6067BBE9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B71253-4295-B81C-14FD-B87F53A2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60E20B2-7FCD-9175-D929-5D8E33CF0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B7017-9C60-43CC-9FB0-9F901BC04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61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53C4688-0A72-FEB1-0F49-C9CE4ECC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DAB5-2C13-4519-A518-D56E6067BBE9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1290FAE-0C31-6FCC-00CA-CDADE0B0E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C012BB-1C76-8D13-F73A-2B66EE00D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B7017-9C60-43CC-9FB0-9F901BC04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667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2E39C5-5149-582B-6266-7490B73D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5F73D5-657C-E001-F559-C04D56CB0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7B4D87A-04E2-CE0A-051B-AEB86F353A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3792FA5-8C71-39D0-EE45-40027BAFF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DAB5-2C13-4519-A518-D56E6067BBE9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83DDDE-3D62-AE20-F2D4-A1AE882A7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964EE1-41C5-D561-89FC-1F34BE553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B7017-9C60-43CC-9FB0-9F901BC04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800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A588AA-AFFB-FB36-2613-37DACF8F6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4E45AB3-6DC3-60A5-BB3D-460D49558C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4C209C9-559B-0D0A-BE08-D3AEA99A80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773C26-3213-C7CC-E49F-AF8D750B6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DAB5-2C13-4519-A518-D56E6067BBE9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EE5F96-CB85-406A-F542-4E6B846F7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A3685FC-4CE7-2B30-5691-4560FBB89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B7017-9C60-43CC-9FB0-9F901BC04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461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69C2DF-FDBA-C45C-AF65-EE15DB169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792305-E2A0-D225-FDB5-B244D52AFA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EA1DA8-48AE-9828-3848-0AEB2B50A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DAB5-2C13-4519-A518-D56E6067BBE9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049DA3-ADB6-3C2C-280B-5D5AEADA9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4C24C9-4A28-E363-6281-4D446F7CB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B7017-9C60-43CC-9FB0-9F901BC04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689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8A86A3D-F415-450F-2FF5-363F27D79C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C8097FB-07B8-549A-98DE-9130A3C31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97B284-B578-F4E8-D11C-782BB0587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DAB5-2C13-4519-A518-D56E6067BBE9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6B10F-C816-976D-285A-F1A2E4C46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E2955C-85D3-E402-75F2-7EA892695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B7017-9C60-43CC-9FB0-9F901BC04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702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319BC88-C237-DFD8-A6FC-31557872D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02DF82D-9178-6BEA-4F1F-65D18CFA4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06ECF8-50D8-3311-5718-7BE3E192C1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A8DAB5-2C13-4519-A518-D56E6067BBE9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4E795-DA60-17A6-94C7-31696741D6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18C2A2-B686-6462-5098-50BA5203E4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3B7017-9C60-43CC-9FB0-9F901BC04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62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10" Type="http://schemas.openxmlformats.org/officeDocument/2006/relationships/image" Target="../media/image55.svg"/><Relationship Id="rId4" Type="http://schemas.openxmlformats.org/officeDocument/2006/relationships/image" Target="../media/image49.svg"/><Relationship Id="rId9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ngo agitant le drapeau. Le drapeau : vidéo de stock (100 ...">
            <a:extLst>
              <a:ext uri="{FF2B5EF4-FFF2-40B4-BE49-F238E27FC236}">
                <a16:creationId xmlns:a16="http://schemas.microsoft.com/office/drawing/2014/main" id="{6ED49A01-D67E-3F15-1B77-D225080D6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667" y="4762500"/>
            <a:ext cx="3725333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4B3F951-6253-A033-2E0C-A29686E96433}"/>
              </a:ext>
            </a:extLst>
          </p:cNvPr>
          <p:cNvSpPr txBox="1"/>
          <p:nvPr/>
        </p:nvSpPr>
        <p:spPr>
          <a:xfrm>
            <a:off x="6557211" y="2673572"/>
            <a:ext cx="54021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  <a:latin typeface="Garamond" panose="02020404030301010803" pitchFamily="18" charset="0"/>
              </a:rPr>
              <a:t>Community-</a:t>
            </a:r>
            <a:r>
              <a:rPr lang="fr-FR" sz="3600" b="1" dirty="0" err="1">
                <a:solidFill>
                  <a:schemeClr val="bg1"/>
                </a:solidFill>
                <a:latin typeface="Garamond" panose="02020404030301010803" pitchFamily="18" charset="0"/>
              </a:rPr>
              <a:t>Led</a:t>
            </a:r>
            <a:r>
              <a:rPr lang="fr-FR" sz="3600" b="1" dirty="0">
                <a:solidFill>
                  <a:schemeClr val="bg1"/>
                </a:solidFill>
                <a:latin typeface="Garamond" panose="02020404030301010803" pitchFamily="18" charset="0"/>
              </a:rPr>
              <a:t> Monitoring en RDC : </a:t>
            </a:r>
            <a:r>
              <a:rPr lang="fr-FR" sz="2400" b="1" dirty="0">
                <a:solidFill>
                  <a:srgbClr val="FFFF00"/>
                </a:solidFill>
                <a:latin typeface="Garamond" panose="02020404030301010803" pitchFamily="18" charset="0"/>
              </a:rPr>
              <a:t>L'Engagement Communautaire au Service de la Santé</a:t>
            </a:r>
            <a:endParaRPr lang="fr-FR" b="1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90410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5EDE1-19CB-2B09-A0A5-AD409F130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895" y="872205"/>
            <a:ext cx="5820905" cy="535531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r"/>
            <a:r>
              <a:rPr lang="en-US" sz="3200" b="1" spc="-15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Groupe de travail par pays</a:t>
            </a:r>
            <a:endParaRPr lang="fr-FR" sz="3200" b="1" spc="-15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B5C0AEE8-2755-2D83-D6A5-155BC25672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9265268"/>
              </p:ext>
            </p:extLst>
          </p:nvPr>
        </p:nvGraphicFramePr>
        <p:xfrm>
          <a:off x="2278251" y="2461055"/>
          <a:ext cx="9075549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250">
                  <a:extLst>
                    <a:ext uri="{9D8B030D-6E8A-4147-A177-3AD203B41FA5}">
                      <a16:colId xmlns:a16="http://schemas.microsoft.com/office/drawing/2014/main" val="1543626360"/>
                    </a:ext>
                  </a:extLst>
                </a:gridCol>
                <a:gridCol w="2585064">
                  <a:extLst>
                    <a:ext uri="{9D8B030D-6E8A-4147-A177-3AD203B41FA5}">
                      <a16:colId xmlns:a16="http://schemas.microsoft.com/office/drawing/2014/main" val="4190750374"/>
                    </a:ext>
                  </a:extLst>
                </a:gridCol>
                <a:gridCol w="3368920">
                  <a:extLst>
                    <a:ext uri="{9D8B030D-6E8A-4147-A177-3AD203B41FA5}">
                      <a16:colId xmlns:a16="http://schemas.microsoft.com/office/drawing/2014/main" val="3988298380"/>
                    </a:ext>
                  </a:extLst>
                </a:gridCol>
                <a:gridCol w="2070315">
                  <a:extLst>
                    <a:ext uri="{9D8B030D-6E8A-4147-A177-3AD203B41FA5}">
                      <a16:colId xmlns:a16="http://schemas.microsoft.com/office/drawing/2014/main" val="1526019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0030"/>
                          </a:solidFill>
                          <a:latin typeface="Garamond" panose="02020404030301010803" pitchFamily="18" charset="0"/>
                        </a:rPr>
                        <a:t>N°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0030"/>
                          </a:solidFill>
                          <a:latin typeface="Garamond" panose="02020404030301010803" pitchFamily="18" charset="0"/>
                        </a:rPr>
                        <a:t>NOMS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0030"/>
                          </a:solidFill>
                          <a:latin typeface="Garamond" panose="02020404030301010803" pitchFamily="18" charset="0"/>
                        </a:rPr>
                        <a:t>POSTES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000030"/>
                          </a:solidFill>
                          <a:latin typeface="Garamond" panose="02020404030301010803" pitchFamily="18" charset="0"/>
                        </a:rPr>
                        <a:t>ORGANISATIONS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0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Ange </a:t>
                      </a:r>
                      <a:r>
                        <a:rPr lang="fr-FR" b="1" dirty="0" err="1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Mavula</a:t>
                      </a:r>
                      <a:endParaRPr lang="fr-FR" b="1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i="1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Secrétaire Exécutif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UCOP+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6016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Bertille </a:t>
                      </a:r>
                      <a:r>
                        <a:rPr lang="fr-FR" b="1" dirty="0" err="1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Kayowa</a:t>
                      </a:r>
                      <a:endParaRPr lang="fr-FR" b="1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i="1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PCMS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CAD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381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 err="1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Françis</a:t>
                      </a:r>
                      <a:r>
                        <a:rPr lang="fr-FR" b="1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fr-FR" b="1" dirty="0" err="1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Kitolo</a:t>
                      </a:r>
                      <a:endParaRPr lang="fr-FR" b="1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i="1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M&amp;E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FFP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3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Etienne </a:t>
                      </a:r>
                      <a:r>
                        <a:rPr lang="fr-FR" b="1" dirty="0" err="1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Tshimanga</a:t>
                      </a:r>
                      <a:endParaRPr lang="fr-FR" b="1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i="1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Directeur Technique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CNRSC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12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Adrien N’</a:t>
                      </a:r>
                      <a:r>
                        <a:rPr lang="fr-FR" b="1" dirty="0" err="1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siala</a:t>
                      </a:r>
                      <a:endParaRPr lang="fr-FR" b="1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i="1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PFM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SANRU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00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Serge </a:t>
                      </a:r>
                      <a:r>
                        <a:rPr lang="fr-FR" b="1" dirty="0" err="1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Tamundele</a:t>
                      </a:r>
                      <a:endParaRPr lang="fr-FR" b="1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i="1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Community Program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PNUD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374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8750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2B444E39-2432-BC14-6FA7-3B0C08C045B2}"/>
              </a:ext>
            </a:extLst>
          </p:cNvPr>
          <p:cNvSpPr txBox="1"/>
          <p:nvPr/>
        </p:nvSpPr>
        <p:spPr>
          <a:xfrm>
            <a:off x="3049386" y="221782"/>
            <a:ext cx="6093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spc="-150" dirty="0">
                <a:solidFill>
                  <a:srgbClr val="0F2B6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qui est suivi par le CLM</a:t>
            </a:r>
          </a:p>
        </p:txBody>
      </p:sp>
      <p:cxnSp>
        <p:nvCxnSpPr>
          <p:cNvPr id="9" name="Ruptures de stock de médicaments et de testsConnecteur : en angle 8">
            <a:extLst>
              <a:ext uri="{FF2B5EF4-FFF2-40B4-BE49-F238E27FC236}">
                <a16:creationId xmlns:a16="http://schemas.microsoft.com/office/drawing/2014/main" id="{5B2A1A51-45AF-7BC5-010B-4300E9A7593C}"/>
              </a:ext>
            </a:extLst>
          </p:cNvPr>
          <p:cNvCxnSpPr>
            <a:cxnSpLocks/>
          </p:cNvCxnSpPr>
          <p:nvPr/>
        </p:nvCxnSpPr>
        <p:spPr>
          <a:xfrm rot="10800000">
            <a:off x="840682" y="1588281"/>
            <a:ext cx="2643447" cy="1350306"/>
          </a:xfrm>
          <a:prstGeom prst="bentConnector3">
            <a:avLst>
              <a:gd name="adj1" fmla="val 10618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68909F85-1E65-0ADC-5378-AD8414464BD5}"/>
              </a:ext>
            </a:extLst>
          </p:cNvPr>
          <p:cNvSpPr txBox="1"/>
          <p:nvPr/>
        </p:nvSpPr>
        <p:spPr>
          <a:xfrm>
            <a:off x="692728" y="1253008"/>
            <a:ext cx="22829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F2B6C"/>
                </a:solidFill>
                <a:latin typeface="Garamond" panose="02020404030301010803" pitchFamily="18" charset="0"/>
              </a:rPr>
              <a:t>VIH, TB, Paludisme (AAAQ)</a:t>
            </a:r>
          </a:p>
        </p:txBody>
      </p:sp>
      <p:cxnSp>
        <p:nvCxnSpPr>
          <p:cNvPr id="18" name="Ruptures de stock de médicaments et de testsConnecteur : en angle 8">
            <a:extLst>
              <a:ext uri="{FF2B5EF4-FFF2-40B4-BE49-F238E27FC236}">
                <a16:creationId xmlns:a16="http://schemas.microsoft.com/office/drawing/2014/main" id="{69680760-6C0D-AE7E-DD35-8EA48E7AB23C}"/>
              </a:ext>
            </a:extLst>
          </p:cNvPr>
          <p:cNvCxnSpPr>
            <a:cxnSpLocks/>
          </p:cNvCxnSpPr>
          <p:nvPr/>
        </p:nvCxnSpPr>
        <p:spPr>
          <a:xfrm rot="10800000" flipV="1">
            <a:off x="914400" y="2959334"/>
            <a:ext cx="2643448" cy="764768"/>
          </a:xfrm>
          <a:prstGeom prst="bentConnector3">
            <a:avLst>
              <a:gd name="adj1" fmla="val 1289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AC671888-F9DE-E7BC-17CC-1E1DD58CABDE}"/>
              </a:ext>
            </a:extLst>
          </p:cNvPr>
          <p:cNvSpPr txBox="1"/>
          <p:nvPr/>
        </p:nvSpPr>
        <p:spPr>
          <a:xfrm>
            <a:off x="820884" y="3405785"/>
            <a:ext cx="17082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F2B6C"/>
                </a:solidFill>
                <a:latin typeface="Garamond" panose="02020404030301010803" pitchFamily="18" charset="0"/>
              </a:rPr>
              <a:t>Genre et Droits Humains</a:t>
            </a: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EF1C77CE-D548-DC10-682F-F23C6C3D3C85}"/>
              </a:ext>
            </a:extLst>
          </p:cNvPr>
          <p:cNvCxnSpPr>
            <a:cxnSpLocks/>
          </p:cNvCxnSpPr>
          <p:nvPr/>
        </p:nvCxnSpPr>
        <p:spPr>
          <a:xfrm>
            <a:off x="3208714" y="2959334"/>
            <a:ext cx="0" cy="22943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12C602BB-2551-ADD1-7254-7644B06030F1}"/>
              </a:ext>
            </a:extLst>
          </p:cNvPr>
          <p:cNvCxnSpPr/>
          <p:nvPr/>
        </p:nvCxnSpPr>
        <p:spPr>
          <a:xfrm flipH="1">
            <a:off x="914399" y="5253644"/>
            <a:ext cx="229431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458EB6DB-F9DC-D4D8-7526-03C0790F4BC8}"/>
              </a:ext>
            </a:extLst>
          </p:cNvPr>
          <p:cNvSpPr txBox="1"/>
          <p:nvPr/>
        </p:nvSpPr>
        <p:spPr>
          <a:xfrm>
            <a:off x="840681" y="4956464"/>
            <a:ext cx="21668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F2B6C"/>
                </a:solidFill>
                <a:latin typeface="Garamond" panose="02020404030301010803" pitchFamily="18" charset="0"/>
              </a:rPr>
              <a:t>Surveillance épidémiologique</a:t>
            </a:r>
          </a:p>
        </p:txBody>
      </p:sp>
      <p:cxnSp>
        <p:nvCxnSpPr>
          <p:cNvPr id="36" name="Connecteur : en angle 35">
            <a:extLst>
              <a:ext uri="{FF2B5EF4-FFF2-40B4-BE49-F238E27FC236}">
                <a16:creationId xmlns:a16="http://schemas.microsoft.com/office/drawing/2014/main" id="{B2F5B84C-F46D-9118-12D8-DC6CD0C33D05}"/>
              </a:ext>
            </a:extLst>
          </p:cNvPr>
          <p:cNvCxnSpPr>
            <a:cxnSpLocks/>
          </p:cNvCxnSpPr>
          <p:nvPr/>
        </p:nvCxnSpPr>
        <p:spPr>
          <a:xfrm>
            <a:off x="8611985" y="3318359"/>
            <a:ext cx="2327564" cy="1648388"/>
          </a:xfrm>
          <a:prstGeom prst="bentConnector3">
            <a:avLst>
              <a:gd name="adj1" fmla="val 2785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 : en angle 39">
            <a:extLst>
              <a:ext uri="{FF2B5EF4-FFF2-40B4-BE49-F238E27FC236}">
                <a16:creationId xmlns:a16="http://schemas.microsoft.com/office/drawing/2014/main" id="{D5CB4326-0C39-D04E-5961-2D0A2BED8A8E}"/>
              </a:ext>
            </a:extLst>
          </p:cNvPr>
          <p:cNvCxnSpPr>
            <a:cxnSpLocks/>
          </p:cNvCxnSpPr>
          <p:nvPr/>
        </p:nvCxnSpPr>
        <p:spPr>
          <a:xfrm flipV="1">
            <a:off x="8645234" y="1871402"/>
            <a:ext cx="1496293" cy="1446957"/>
          </a:xfrm>
          <a:prstGeom prst="bentConnector3">
            <a:avLst>
              <a:gd name="adj1" fmla="val 41111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01E12327-F66B-DA0B-3365-9C939D37FC68}"/>
              </a:ext>
            </a:extLst>
          </p:cNvPr>
          <p:cNvSpPr txBox="1"/>
          <p:nvPr/>
        </p:nvSpPr>
        <p:spPr>
          <a:xfrm>
            <a:off x="9337962" y="1576173"/>
            <a:ext cx="21613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F2B6C"/>
                </a:solidFill>
                <a:latin typeface="Garamond" panose="02020404030301010803" pitchFamily="18" charset="0"/>
              </a:rPr>
              <a:t>Financement direct des formations sanitaires (DFF)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BAAD3B38-3B6F-27C2-1B41-A6C594699580}"/>
              </a:ext>
            </a:extLst>
          </p:cNvPr>
          <p:cNvSpPr txBox="1"/>
          <p:nvPr/>
        </p:nvSpPr>
        <p:spPr>
          <a:xfrm>
            <a:off x="9337962" y="3173056"/>
            <a:ext cx="23275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F2B6C"/>
                </a:solidFill>
                <a:latin typeface="Garamond" panose="02020404030301010803" pitchFamily="18" charset="0"/>
              </a:rPr>
              <a:t>Implication de la SC dans les instances de coordination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78F50A-E775-32A9-3FF9-289E87CD559C}"/>
              </a:ext>
            </a:extLst>
          </p:cNvPr>
          <p:cNvSpPr txBox="1"/>
          <p:nvPr/>
        </p:nvSpPr>
        <p:spPr>
          <a:xfrm>
            <a:off x="9393380" y="4620013"/>
            <a:ext cx="23275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F2B6C"/>
                </a:solidFill>
                <a:latin typeface="Garamond" panose="02020404030301010803" pitchFamily="18" charset="0"/>
              </a:rPr>
              <a:t>Dynamique communautaire (CODESA et CAC)</a:t>
            </a:r>
          </a:p>
        </p:txBody>
      </p:sp>
    </p:spTree>
    <p:extLst>
      <p:ext uri="{BB962C8B-B14F-4D97-AF65-F5344CB8AC3E}">
        <p14:creationId xmlns:p14="http://schemas.microsoft.com/office/powerpoint/2010/main" val="321832476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5199CF-CA78-70B1-D30C-5BF29DAFF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8501" y="1309814"/>
            <a:ext cx="6434998" cy="978729"/>
          </a:xfr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spc="-15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Processus d’identification des enjeux et indicateurs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D93715-50DF-B394-8BB5-48998778228A}"/>
              </a:ext>
            </a:extLst>
          </p:cNvPr>
          <p:cNvSpPr txBox="1"/>
          <p:nvPr/>
        </p:nvSpPr>
        <p:spPr>
          <a:xfrm>
            <a:off x="719380" y="3446797"/>
            <a:ext cx="23247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  <a:latin typeface="Garamond" panose="02020404030301010803" pitchFamily="18" charset="0"/>
              </a:rPr>
              <a:t>Basée sur les besoins prioritaires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1F38090-CAFA-B3DC-F9D9-53CF06644483}"/>
              </a:ext>
            </a:extLst>
          </p:cNvPr>
          <p:cNvSpPr txBox="1"/>
          <p:nvPr/>
        </p:nvSpPr>
        <p:spPr>
          <a:xfrm>
            <a:off x="9195326" y="3446796"/>
            <a:ext cx="2133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  <a:latin typeface="Garamond" panose="02020404030301010803" pitchFamily="18" charset="0"/>
              </a:rPr>
              <a:t>Approche de la co-construction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EEB64FE-8852-AFFC-FB9E-C00F5FF2DC90}"/>
              </a:ext>
            </a:extLst>
          </p:cNvPr>
          <p:cNvSpPr txBox="1"/>
          <p:nvPr/>
        </p:nvSpPr>
        <p:spPr>
          <a:xfrm>
            <a:off x="4551342" y="4490018"/>
            <a:ext cx="30518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Garamond" panose="02020404030301010803" pitchFamily="18" charset="0"/>
              </a:rPr>
              <a:t>Implication de toutes les parties prenantes (Communautaire, prestataires des soins et programmes régaliens)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FCE155D-3F46-ADD5-2A04-9F4999C33470}"/>
              </a:ext>
            </a:extLst>
          </p:cNvPr>
          <p:cNvCxnSpPr/>
          <p:nvPr/>
        </p:nvCxnSpPr>
        <p:spPr>
          <a:xfrm flipH="1">
            <a:off x="3270142" y="2464231"/>
            <a:ext cx="852407" cy="26657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4CE7458-7035-55B1-F2A3-4FDE61578EFF}"/>
              </a:ext>
            </a:extLst>
          </p:cNvPr>
          <p:cNvCxnSpPr>
            <a:cxnSpLocks/>
          </p:cNvCxnSpPr>
          <p:nvPr/>
        </p:nvCxnSpPr>
        <p:spPr>
          <a:xfrm flipH="1">
            <a:off x="7949341" y="2464231"/>
            <a:ext cx="852407" cy="26657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Graphique 20" descr="Priorités avec un remplissage uni">
            <a:extLst>
              <a:ext uri="{FF2B5EF4-FFF2-40B4-BE49-F238E27FC236}">
                <a16:creationId xmlns:a16="http://schemas.microsoft.com/office/drawing/2014/main" id="{BB585BA1-EC7C-3B43-DE12-FECB3F4C44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6623" y="2533973"/>
            <a:ext cx="914400" cy="914400"/>
          </a:xfrm>
          <a:prstGeom prst="rect">
            <a:avLst/>
          </a:prstGeom>
        </p:spPr>
      </p:pic>
      <p:pic>
        <p:nvPicPr>
          <p:cNvPr id="23" name="Graphique 22" descr="Réussite du groupe contour">
            <a:extLst>
              <a:ext uri="{FF2B5EF4-FFF2-40B4-BE49-F238E27FC236}">
                <a16:creationId xmlns:a16="http://schemas.microsoft.com/office/drawing/2014/main" id="{F31D0C7C-185F-2F83-DDA2-B99788156F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7553" y="2866864"/>
            <a:ext cx="1860441" cy="1860441"/>
          </a:xfrm>
          <a:prstGeom prst="rect">
            <a:avLst/>
          </a:prstGeom>
        </p:spPr>
      </p:pic>
      <p:pic>
        <p:nvPicPr>
          <p:cNvPr id="25" name="Graphique 24" descr="Mur de briques en construction avec un remplissage uni">
            <a:extLst>
              <a:ext uri="{FF2B5EF4-FFF2-40B4-BE49-F238E27FC236}">
                <a16:creationId xmlns:a16="http://schemas.microsoft.com/office/drawing/2014/main" id="{C32C8492-6C60-D8BF-693E-7CC536615C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13009" y="2514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35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3B303E-E613-777B-83A8-8B3B0A323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67E405C-5773-568D-3EC4-C182F063905B}"/>
              </a:ext>
            </a:extLst>
          </p:cNvPr>
          <p:cNvSpPr txBox="1"/>
          <p:nvPr/>
        </p:nvSpPr>
        <p:spPr>
          <a:xfrm>
            <a:off x="4921135" y="4877785"/>
            <a:ext cx="283879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3200" b="1" spc="-150">
                <a:solidFill>
                  <a:srgbClr val="0F2B6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Indicateurs &amp;</a:t>
            </a:r>
          </a:p>
          <a:p>
            <a:r>
              <a:rPr lang="fr-FR" dirty="0"/>
              <a:t> Ajustements</a:t>
            </a:r>
          </a:p>
        </p:txBody>
      </p:sp>
      <p:cxnSp>
        <p:nvCxnSpPr>
          <p:cNvPr id="8" name="Connecteur : en angle 7">
            <a:extLst>
              <a:ext uri="{FF2B5EF4-FFF2-40B4-BE49-F238E27FC236}">
                <a16:creationId xmlns:a16="http://schemas.microsoft.com/office/drawing/2014/main" id="{A641DAAA-A742-D15D-712C-1E1CFADE753C}"/>
              </a:ext>
            </a:extLst>
          </p:cNvPr>
          <p:cNvCxnSpPr>
            <a:cxnSpLocks/>
          </p:cNvCxnSpPr>
          <p:nvPr/>
        </p:nvCxnSpPr>
        <p:spPr>
          <a:xfrm rot="10800000">
            <a:off x="648394" y="731520"/>
            <a:ext cx="3674227" cy="2697482"/>
          </a:xfrm>
          <a:prstGeom prst="bentConnector3">
            <a:avLst>
              <a:gd name="adj1" fmla="val 927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09024A47-933C-A9CB-88B2-2BA767367737}"/>
              </a:ext>
            </a:extLst>
          </p:cNvPr>
          <p:cNvSpPr txBox="1"/>
          <p:nvPr/>
        </p:nvSpPr>
        <p:spPr>
          <a:xfrm>
            <a:off x="515388" y="362188"/>
            <a:ext cx="2776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F2B6C"/>
                </a:solidFill>
                <a:latin typeface="Garamond" panose="02020404030301010803" pitchFamily="18" charset="0"/>
              </a:rPr>
              <a:t>CAD (</a:t>
            </a:r>
            <a:r>
              <a:rPr lang="fr-FR" b="1" dirty="0" err="1">
                <a:solidFill>
                  <a:srgbClr val="0F2B6C"/>
                </a:solidFill>
                <a:latin typeface="Garamond" panose="02020404030301010803" pitchFamily="18" charset="0"/>
              </a:rPr>
              <a:t>OneImpact</a:t>
            </a:r>
            <a:r>
              <a:rPr lang="fr-FR" b="1" dirty="0">
                <a:solidFill>
                  <a:srgbClr val="0F2B6C"/>
                </a:solidFill>
                <a:latin typeface="Garamond" panose="02020404030301010803" pitchFamily="18" charset="0"/>
              </a:rPr>
              <a:t> TB)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06B98B2-F20F-BB41-3B6C-3D40F31E4F66}"/>
              </a:ext>
            </a:extLst>
          </p:cNvPr>
          <p:cNvSpPr txBox="1"/>
          <p:nvPr/>
        </p:nvSpPr>
        <p:spPr>
          <a:xfrm>
            <a:off x="515388" y="767075"/>
            <a:ext cx="334171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latin typeface="Garamond" panose="02020404030301010803" pitchFamily="18" charset="0"/>
              </a:rPr>
              <a:t>Intégration de</a:t>
            </a:r>
            <a:r>
              <a:rPr lang="fr-FR" dirty="0">
                <a:latin typeface="Garamond" panose="02020404030301010803" pitchFamily="18" charset="0"/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latin typeface="Garamond" panose="02020404030301010803" pitchFamily="18" charset="0"/>
              </a:rPr>
              <a:t> Droits des patients et des sondages,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latin typeface="Garamond" panose="02020404030301010803" pitchFamily="18" charset="0"/>
              </a:rPr>
              <a:t>Indicateur sur les effets secondaires des médicaments et sur les ruptures des médicaments </a:t>
            </a:r>
          </a:p>
        </p:txBody>
      </p:sp>
      <p:cxnSp>
        <p:nvCxnSpPr>
          <p:cNvPr id="20" name="Connecteur : en angle 19">
            <a:extLst>
              <a:ext uri="{FF2B5EF4-FFF2-40B4-BE49-F238E27FC236}">
                <a16:creationId xmlns:a16="http://schemas.microsoft.com/office/drawing/2014/main" id="{ECA67147-8023-32C9-94DD-BE169C9C2A8D}"/>
              </a:ext>
            </a:extLst>
          </p:cNvPr>
          <p:cNvCxnSpPr>
            <a:cxnSpLocks/>
          </p:cNvCxnSpPr>
          <p:nvPr/>
        </p:nvCxnSpPr>
        <p:spPr>
          <a:xfrm rot="10800000" flipV="1">
            <a:off x="648395" y="3574469"/>
            <a:ext cx="3674231" cy="223866"/>
          </a:xfrm>
          <a:prstGeom prst="bentConnector3">
            <a:avLst>
              <a:gd name="adj1" fmla="val 950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BED07C25-1BD9-C1AA-434B-7AC5DEE1FEB3}"/>
              </a:ext>
            </a:extLst>
          </p:cNvPr>
          <p:cNvSpPr txBox="1"/>
          <p:nvPr/>
        </p:nvSpPr>
        <p:spPr>
          <a:xfrm>
            <a:off x="515388" y="3192810"/>
            <a:ext cx="27764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F2B6C"/>
                </a:solidFill>
                <a:latin typeface="Garamond" panose="02020404030301010803" pitchFamily="18" charset="0"/>
              </a:rPr>
              <a:t>Fondation Femme Plus &amp; CNRSC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1E7261C-C39A-0FAC-D936-890F58ABFDA1}"/>
              </a:ext>
            </a:extLst>
          </p:cNvPr>
          <p:cNvSpPr txBox="1"/>
          <p:nvPr/>
        </p:nvSpPr>
        <p:spPr>
          <a:xfrm>
            <a:off x="515388" y="3918175"/>
            <a:ext cx="427274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>
              <a:defRPr>
                <a:latin typeface="Garamond" panose="02020404030301010803" pitchFamily="18" charset="0"/>
              </a:defRPr>
            </a:lvl1pPr>
          </a:lstStyle>
          <a:p>
            <a:pPr marL="342900" indent="-342900">
              <a:buFont typeface="+mj-lt"/>
              <a:buAutoNum type="arabicPeriod"/>
            </a:pPr>
            <a:r>
              <a:rPr lang="fr-FR" dirty="0"/>
              <a:t>Passage de la collecte papier à la digitalisation partielle (2 zones de santé),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Allègement des outils de suivi, Suppression des questions COVID-19,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Insertion d’indicateurs sur la surveillance épidémiologique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Genre &amp; DH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DFF.</a:t>
            </a:r>
          </a:p>
        </p:txBody>
      </p:sp>
      <p:cxnSp>
        <p:nvCxnSpPr>
          <p:cNvPr id="30" name="Connecteur : en angle 29">
            <a:extLst>
              <a:ext uri="{FF2B5EF4-FFF2-40B4-BE49-F238E27FC236}">
                <a16:creationId xmlns:a16="http://schemas.microsoft.com/office/drawing/2014/main" id="{BC80630C-02B7-A605-FB78-2CEA7227C17F}"/>
              </a:ext>
            </a:extLst>
          </p:cNvPr>
          <p:cNvCxnSpPr>
            <a:cxnSpLocks/>
          </p:cNvCxnSpPr>
          <p:nvPr/>
        </p:nvCxnSpPr>
        <p:spPr>
          <a:xfrm flipV="1">
            <a:off x="7880465" y="1379913"/>
            <a:ext cx="3358342" cy="2049087"/>
          </a:xfrm>
          <a:prstGeom prst="bentConnector3">
            <a:avLst>
              <a:gd name="adj1" fmla="val 1534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8CAD3CCD-01F4-17A5-9E33-DB43A90E4662}"/>
              </a:ext>
            </a:extLst>
          </p:cNvPr>
          <p:cNvSpPr txBox="1"/>
          <p:nvPr/>
        </p:nvSpPr>
        <p:spPr>
          <a:xfrm>
            <a:off x="8462356" y="944079"/>
            <a:ext cx="2776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solidFill>
                  <a:srgbClr val="0F2B6C"/>
                </a:solidFill>
                <a:latin typeface="Garamond" panose="02020404030301010803" pitchFamily="18" charset="0"/>
              </a:rPr>
              <a:t>UCOP+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957C495-F8BF-22A1-BCE9-F728D4E3B39A}"/>
              </a:ext>
            </a:extLst>
          </p:cNvPr>
          <p:cNvSpPr txBox="1"/>
          <p:nvPr/>
        </p:nvSpPr>
        <p:spPr>
          <a:xfrm>
            <a:off x="8628610" y="1527293"/>
            <a:ext cx="31920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>
              <a:defRPr>
                <a:latin typeface="Garamond" panose="02020404030301010803" pitchFamily="18" charset="0"/>
              </a:defRPr>
            </a:lvl1pPr>
          </a:lstStyle>
          <a:p>
            <a:pPr marL="342900" indent="-342900">
              <a:buFont typeface="+mj-lt"/>
              <a:buAutoNum type="arabicPeriod"/>
            </a:pPr>
            <a:r>
              <a:rPr lang="fr-FR" dirty="0"/>
              <a:t>Intégration des aspects COVID-19,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Intégration des données KP, </a:t>
            </a:r>
          </a:p>
        </p:txBody>
      </p:sp>
    </p:spTree>
    <p:extLst>
      <p:ext uri="{BB962C8B-B14F-4D97-AF65-F5344CB8AC3E}">
        <p14:creationId xmlns:p14="http://schemas.microsoft.com/office/powerpoint/2010/main" val="416151318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F12178-397E-DF1A-50FB-683DB6792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287A05C-490F-F1E4-1ECA-88F5D92EF30C}"/>
              </a:ext>
            </a:extLst>
          </p:cNvPr>
          <p:cNvSpPr txBox="1"/>
          <p:nvPr/>
        </p:nvSpPr>
        <p:spPr>
          <a:xfrm>
            <a:off x="1681249" y="351262"/>
            <a:ext cx="42817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spc="-150" dirty="0">
                <a:latin typeface="Arial" panose="020B0604020202020204" pitchFamily="34" charset="0"/>
                <a:cs typeface="Arial" panose="020B0604020202020204" pitchFamily="34" charset="0"/>
              </a:rPr>
              <a:t>OÙ le CLM </a:t>
            </a:r>
            <a:r>
              <a:rPr lang="fr-FR" sz="3200" spc="-150" dirty="0">
                <a:latin typeface="Arial" panose="020B0604020202020204" pitchFamily="34" charset="0"/>
                <a:cs typeface="Arial" panose="020B0604020202020204" pitchFamily="34" charset="0"/>
              </a:rPr>
              <a:t>a-t-il lieu </a:t>
            </a:r>
            <a:r>
              <a:rPr lang="fr-FR" sz="3200" b="1" spc="-15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8FF2E21D-3843-C098-98AD-FFC7888A0186}"/>
              </a:ext>
            </a:extLst>
          </p:cNvPr>
          <p:cNvGrpSpPr/>
          <p:nvPr/>
        </p:nvGrpSpPr>
        <p:grpSpPr>
          <a:xfrm>
            <a:off x="1995055" y="1376341"/>
            <a:ext cx="3921528" cy="2052659"/>
            <a:chOff x="1995055" y="1376341"/>
            <a:chExt cx="3921528" cy="2052659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CF4F245F-9284-D88F-37F7-401B86A9C653}"/>
                </a:ext>
              </a:extLst>
            </p:cNvPr>
            <p:cNvCxnSpPr/>
            <p:nvPr/>
          </p:nvCxnSpPr>
          <p:spPr>
            <a:xfrm flipV="1">
              <a:off x="1995055" y="1745673"/>
              <a:ext cx="0" cy="1683327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9BB503CB-5EFA-322B-610C-D8292275D63B}"/>
                </a:ext>
              </a:extLst>
            </p:cNvPr>
            <p:cNvCxnSpPr/>
            <p:nvPr/>
          </p:nvCxnSpPr>
          <p:spPr>
            <a:xfrm>
              <a:off x="1995055" y="1745673"/>
              <a:ext cx="3325090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04EFEC0-B143-CA97-C6E4-FF8106A194F1}"/>
                </a:ext>
              </a:extLst>
            </p:cNvPr>
            <p:cNvSpPr txBox="1"/>
            <p:nvPr/>
          </p:nvSpPr>
          <p:spPr>
            <a:xfrm>
              <a:off x="4067002" y="1376341"/>
              <a:ext cx="142563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b="1" dirty="0"/>
                <a:t>Kinshasa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E1218E1E-7A5C-E5E3-2FFA-7837AA7A9553}"/>
                </a:ext>
              </a:extLst>
            </p:cNvPr>
            <p:cNvSpPr/>
            <p:nvPr/>
          </p:nvSpPr>
          <p:spPr>
            <a:xfrm>
              <a:off x="5264034" y="1419399"/>
              <a:ext cx="652549" cy="65254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</a:rPr>
                <a:t>25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919885-0047-13E8-AAF9-D347E343E7A7}"/>
              </a:ext>
            </a:extLst>
          </p:cNvPr>
          <p:cNvGrpSpPr/>
          <p:nvPr/>
        </p:nvGrpSpPr>
        <p:grpSpPr>
          <a:xfrm>
            <a:off x="4608095" y="2789900"/>
            <a:ext cx="2063908" cy="652549"/>
            <a:chOff x="4608095" y="3102726"/>
            <a:chExt cx="2063908" cy="652549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EB719BFD-39F7-377A-7FDA-34EB6DC45CAD}"/>
                </a:ext>
              </a:extLst>
            </p:cNvPr>
            <p:cNvCxnSpPr>
              <a:cxnSpLocks/>
            </p:cNvCxnSpPr>
            <p:nvPr/>
          </p:nvCxnSpPr>
          <p:spPr>
            <a:xfrm>
              <a:off x="4608095" y="3429000"/>
              <a:ext cx="14105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DF7F79F-6BC3-B09A-A179-1ED060CCC8AD}"/>
                </a:ext>
              </a:extLst>
            </p:cNvPr>
            <p:cNvSpPr txBox="1"/>
            <p:nvPr/>
          </p:nvSpPr>
          <p:spPr>
            <a:xfrm>
              <a:off x="5190316" y="3102726"/>
              <a:ext cx="103909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b="1" dirty="0"/>
                <a:t>Maniema</a:t>
              </a: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15305094-85CF-3EBD-E19F-914A3BD9368C}"/>
                </a:ext>
              </a:extLst>
            </p:cNvPr>
            <p:cNvSpPr/>
            <p:nvPr/>
          </p:nvSpPr>
          <p:spPr>
            <a:xfrm>
              <a:off x="6019454" y="3102726"/>
              <a:ext cx="652549" cy="65254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</a:rPr>
                <a:t>10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1DD9E515-D504-17B4-626F-F0421D93E2ED}"/>
              </a:ext>
            </a:extLst>
          </p:cNvPr>
          <p:cNvGrpSpPr/>
          <p:nvPr/>
        </p:nvGrpSpPr>
        <p:grpSpPr>
          <a:xfrm>
            <a:off x="5155455" y="4829110"/>
            <a:ext cx="2156600" cy="1751101"/>
            <a:chOff x="5155455" y="4829110"/>
            <a:chExt cx="2156600" cy="1751101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4EDD2881-967B-1096-61B5-F525CF8673BA}"/>
                </a:ext>
              </a:extLst>
            </p:cNvPr>
            <p:cNvSpPr txBox="1"/>
            <p:nvPr/>
          </p:nvSpPr>
          <p:spPr>
            <a:xfrm>
              <a:off x="5744591" y="6100047"/>
              <a:ext cx="156746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b="1" dirty="0">
                  <a:solidFill>
                    <a:schemeClr val="bg1"/>
                  </a:solidFill>
                </a:rPr>
                <a:t>Haut - Katanga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E67D74D4-6ACA-70FC-DD83-8A11E62EF40D}"/>
                </a:ext>
              </a:extLst>
            </p:cNvPr>
            <p:cNvSpPr/>
            <p:nvPr/>
          </p:nvSpPr>
          <p:spPr>
            <a:xfrm>
              <a:off x="5155455" y="5927662"/>
              <a:ext cx="652549" cy="65254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</a:rPr>
                <a:t>8</a:t>
              </a: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2D862BB4-9321-B8F5-E81F-67250F35214D}"/>
                </a:ext>
              </a:extLst>
            </p:cNvPr>
            <p:cNvCxnSpPr>
              <a:cxnSpLocks/>
            </p:cNvCxnSpPr>
            <p:nvPr/>
          </p:nvCxnSpPr>
          <p:spPr>
            <a:xfrm>
              <a:off x="5264034" y="4829110"/>
              <a:ext cx="56111" cy="1098552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3" name="Tableau 32">
            <a:extLst>
              <a:ext uri="{FF2B5EF4-FFF2-40B4-BE49-F238E27FC236}">
                <a16:creationId xmlns:a16="http://schemas.microsoft.com/office/drawing/2014/main" id="{87FD1F8C-AC20-3817-A5FC-BCBD19C2B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311515"/>
              </p:ext>
            </p:extLst>
          </p:nvPr>
        </p:nvGraphicFramePr>
        <p:xfrm>
          <a:off x="6868218" y="136207"/>
          <a:ext cx="5219699" cy="581025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59881">
                  <a:extLst>
                    <a:ext uri="{9D8B030D-6E8A-4147-A177-3AD203B41FA5}">
                      <a16:colId xmlns:a16="http://schemas.microsoft.com/office/drawing/2014/main" val="1947942695"/>
                    </a:ext>
                  </a:extLst>
                </a:gridCol>
                <a:gridCol w="1034773">
                  <a:extLst>
                    <a:ext uri="{9D8B030D-6E8A-4147-A177-3AD203B41FA5}">
                      <a16:colId xmlns:a16="http://schemas.microsoft.com/office/drawing/2014/main" val="2798537728"/>
                    </a:ext>
                  </a:extLst>
                </a:gridCol>
                <a:gridCol w="1828100">
                  <a:extLst>
                    <a:ext uri="{9D8B030D-6E8A-4147-A177-3AD203B41FA5}">
                      <a16:colId xmlns:a16="http://schemas.microsoft.com/office/drawing/2014/main" val="884018418"/>
                    </a:ext>
                  </a:extLst>
                </a:gridCol>
                <a:gridCol w="1396945">
                  <a:extLst>
                    <a:ext uri="{9D8B030D-6E8A-4147-A177-3AD203B41FA5}">
                      <a16:colId xmlns:a16="http://schemas.microsoft.com/office/drawing/2014/main" val="3538377007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  <a:latin typeface="Garamond" panose="02020404030301010803" pitchFamily="18" charset="0"/>
                        </a:rPr>
                        <a:t>Province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  <a:latin typeface="Garamond" panose="02020404030301010803" pitchFamily="18" charset="0"/>
                        </a:rPr>
                        <a:t>Nbre de ZS couvertes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  <a:latin typeface="Garamond" panose="02020404030301010803" pitchFamily="18" charset="0"/>
                        </a:rPr>
                        <a:t>Types de sites surveillés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  <a:latin typeface="Garamond" panose="02020404030301010803" pitchFamily="18" charset="0"/>
                        </a:rPr>
                        <a:t>Partenaires impliqués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22918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Kinshasa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solidFill>
                            <a:srgbClr val="C00000"/>
                          </a:solidFill>
                          <a:effectLst/>
                          <a:latin typeface="Garamond" panose="02020404030301010803" pitchFamily="18" charset="0"/>
                        </a:rPr>
                        <a:t>25</a:t>
                      </a:r>
                      <a:endParaRPr lang="fr-FR" sz="1600" b="1" i="0" u="none" strike="noStrike" dirty="0">
                        <a:solidFill>
                          <a:srgbClr val="C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Sites de soins, Prisons, CODESA, CAC, Ménages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CAD, UCOP+, CNRSC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341312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Kongo Central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solidFill>
                            <a:srgbClr val="C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  <a:endParaRPr lang="fr-FR" sz="1600" b="1" i="0" u="none" strike="noStrike" dirty="0">
                        <a:solidFill>
                          <a:srgbClr val="C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Sites de soins, Prisons, CODESA, CAC, Ménages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CAD, CNRSC, UCOP+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50810237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Maniema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  <a:latin typeface="Garamond" panose="02020404030301010803" pitchFamily="18" charset="0"/>
                        </a:rPr>
                        <a:t>10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Sites de soins, CODESA, CAC, Ménages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FFP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289838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Haut-Katanga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  <a:latin typeface="Garamond" panose="02020404030301010803" pitchFamily="18" charset="0"/>
                        </a:rPr>
                        <a:t>8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Sites de soins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CAD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557106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Kasaï Oriental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Garamond" panose="02020404030301010803" pitchFamily="18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Sites de soins, Prisons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CAD &amp; UCOP+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20766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Nord Kivu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Sites de soins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UCOP+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606115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Kwilu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Sites de soins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CAD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340692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Sud Kivu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Sites de soins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CAD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8038936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Kasaï Central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Sites de soins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CAD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8111122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Tshopo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Sites de soins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  <a:latin typeface="Garamond" panose="02020404030301010803" pitchFamily="18" charset="0"/>
                        </a:rPr>
                        <a:t>CAD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34757110"/>
                  </a:ext>
                </a:extLst>
              </a:tr>
            </a:tbl>
          </a:graphicData>
        </a:graphic>
      </p:graphicFrame>
      <p:grpSp>
        <p:nvGrpSpPr>
          <p:cNvPr id="34" name="Groupe 33">
            <a:extLst>
              <a:ext uri="{FF2B5EF4-FFF2-40B4-BE49-F238E27FC236}">
                <a16:creationId xmlns:a16="http://schemas.microsoft.com/office/drawing/2014/main" id="{7669A7FD-A1DD-B98D-B0B4-892CD30C62ED}"/>
              </a:ext>
            </a:extLst>
          </p:cNvPr>
          <p:cNvGrpSpPr/>
          <p:nvPr/>
        </p:nvGrpSpPr>
        <p:grpSpPr>
          <a:xfrm>
            <a:off x="1460565" y="3442449"/>
            <a:ext cx="1769726" cy="2579323"/>
            <a:chOff x="1785426" y="3382289"/>
            <a:chExt cx="1769726" cy="2579323"/>
          </a:xfrm>
        </p:grpSpPr>
        <p:cxnSp>
          <p:nvCxnSpPr>
            <p:cNvPr id="2" name="Connecteur droit 1">
              <a:extLst>
                <a:ext uri="{FF2B5EF4-FFF2-40B4-BE49-F238E27FC236}">
                  <a16:creationId xmlns:a16="http://schemas.microsoft.com/office/drawing/2014/main" id="{07EE9112-9816-A184-AE90-320A21A303FC}"/>
                </a:ext>
              </a:extLst>
            </p:cNvPr>
            <p:cNvCxnSpPr>
              <a:cxnSpLocks/>
            </p:cNvCxnSpPr>
            <p:nvPr/>
          </p:nvCxnSpPr>
          <p:spPr>
            <a:xfrm>
              <a:off x="3241346" y="3382289"/>
              <a:ext cx="0" cy="1917875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9EA8B475-8FB4-72E1-B7A0-7F25ABEA07F4}"/>
                </a:ext>
              </a:extLst>
            </p:cNvPr>
            <p:cNvSpPr/>
            <p:nvPr/>
          </p:nvSpPr>
          <p:spPr>
            <a:xfrm>
              <a:off x="2902603" y="5309063"/>
              <a:ext cx="652549" cy="65254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>
                  <a:solidFill>
                    <a:srgbClr val="00B0F0"/>
                  </a:solidFill>
                </a:rPr>
                <a:t>16</a:t>
              </a: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78B26EEE-79FE-3A18-BC88-D2E201F16C42}"/>
                </a:ext>
              </a:extLst>
            </p:cNvPr>
            <p:cNvSpPr txBox="1"/>
            <p:nvPr/>
          </p:nvSpPr>
          <p:spPr>
            <a:xfrm>
              <a:off x="1785426" y="5547838"/>
              <a:ext cx="135481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b="1" dirty="0">
                  <a:solidFill>
                    <a:srgbClr val="00B0F0"/>
                  </a:solidFill>
                </a:rPr>
                <a:t>Kasaï Oriental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918CBAAA-C482-F374-2E46-A6B18F1604AC}"/>
              </a:ext>
            </a:extLst>
          </p:cNvPr>
          <p:cNvGrpSpPr/>
          <p:nvPr/>
        </p:nvGrpSpPr>
        <p:grpSpPr>
          <a:xfrm>
            <a:off x="255617" y="3591098"/>
            <a:ext cx="1739438" cy="1592474"/>
            <a:chOff x="255617" y="3591098"/>
            <a:chExt cx="1739438" cy="1592474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F59C3675-E25A-34D6-BB15-342F273AF552}"/>
                </a:ext>
              </a:extLst>
            </p:cNvPr>
            <p:cNvCxnSpPr>
              <a:cxnSpLocks/>
            </p:cNvCxnSpPr>
            <p:nvPr/>
          </p:nvCxnSpPr>
          <p:spPr>
            <a:xfrm>
              <a:off x="1681249" y="3591098"/>
              <a:ext cx="0" cy="93102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DE523ED-8505-E4C0-CA60-930FED810C13}"/>
                </a:ext>
              </a:extLst>
            </p:cNvPr>
            <p:cNvSpPr/>
            <p:nvPr/>
          </p:nvSpPr>
          <p:spPr>
            <a:xfrm>
              <a:off x="1342506" y="4531023"/>
              <a:ext cx="652549" cy="65254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0675B5D-5CA5-4902-B044-D7A081EF4013}"/>
                </a:ext>
              </a:extLst>
            </p:cNvPr>
            <p:cNvSpPr txBox="1"/>
            <p:nvPr/>
          </p:nvSpPr>
          <p:spPr>
            <a:xfrm>
              <a:off x="255617" y="4565258"/>
              <a:ext cx="173943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b="1" dirty="0"/>
                <a:t>Kongo Central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A618B13-637F-0B54-C791-FCEC5E9672F6}"/>
              </a:ext>
            </a:extLst>
          </p:cNvPr>
          <p:cNvGrpSpPr/>
          <p:nvPr/>
        </p:nvGrpSpPr>
        <p:grpSpPr>
          <a:xfrm>
            <a:off x="5029892" y="3182931"/>
            <a:ext cx="1794511" cy="652549"/>
            <a:chOff x="4877492" y="3102726"/>
            <a:chExt cx="1794511" cy="652549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C76FBE10-DA54-9461-ED23-94A9AB0ADC36}"/>
                </a:ext>
              </a:extLst>
            </p:cNvPr>
            <p:cNvCxnSpPr>
              <a:cxnSpLocks/>
            </p:cNvCxnSpPr>
            <p:nvPr/>
          </p:nvCxnSpPr>
          <p:spPr>
            <a:xfrm>
              <a:off x="4877492" y="3429000"/>
              <a:ext cx="1141137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271465F-EEE1-5428-11B3-7F81B9B12D0D}"/>
                </a:ext>
              </a:extLst>
            </p:cNvPr>
            <p:cNvSpPr txBox="1"/>
            <p:nvPr/>
          </p:nvSpPr>
          <p:spPr>
            <a:xfrm>
              <a:off x="4877492" y="3102726"/>
              <a:ext cx="142563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b="1" dirty="0">
                  <a:solidFill>
                    <a:srgbClr val="00B0F0"/>
                  </a:solidFill>
                </a:rPr>
                <a:t>Nord Kivu</a:t>
              </a: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09CF5DF-FDDF-F8E1-CF25-94C39D60A50D}"/>
                </a:ext>
              </a:extLst>
            </p:cNvPr>
            <p:cNvSpPr/>
            <p:nvPr/>
          </p:nvSpPr>
          <p:spPr>
            <a:xfrm>
              <a:off x="6019454" y="3102726"/>
              <a:ext cx="652549" cy="65254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>
                  <a:solidFill>
                    <a:srgbClr val="00B0F0"/>
                  </a:solidFill>
                </a:rPr>
                <a:t>20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A5E10E42-DC2B-2887-FF5A-2E07A17061AF}"/>
              </a:ext>
            </a:extLst>
          </p:cNvPr>
          <p:cNvGrpSpPr/>
          <p:nvPr/>
        </p:nvGrpSpPr>
        <p:grpSpPr>
          <a:xfrm>
            <a:off x="1709218" y="3334420"/>
            <a:ext cx="1059868" cy="2370514"/>
            <a:chOff x="2495284" y="3591098"/>
            <a:chExt cx="1059868" cy="2370514"/>
          </a:xfrm>
        </p:grpSpPr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E7677BA6-552F-B3F4-3B1D-C09B5A185C66}"/>
                </a:ext>
              </a:extLst>
            </p:cNvPr>
            <p:cNvSpPr/>
            <p:nvPr/>
          </p:nvSpPr>
          <p:spPr>
            <a:xfrm>
              <a:off x="2902603" y="5309063"/>
              <a:ext cx="652549" cy="65254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>
                  <a:solidFill>
                    <a:srgbClr val="FF0000"/>
                  </a:solidFill>
                </a:rPr>
                <a:t>3</a:t>
              </a:r>
            </a:p>
          </p:txBody>
        </p: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1425ED0D-55A9-EBB2-A612-2C7620841D4C}"/>
                </a:ext>
              </a:extLst>
            </p:cNvPr>
            <p:cNvCxnSpPr>
              <a:cxnSpLocks/>
            </p:cNvCxnSpPr>
            <p:nvPr/>
          </p:nvCxnSpPr>
          <p:spPr>
            <a:xfrm>
              <a:off x="3241346" y="3591098"/>
              <a:ext cx="0" cy="170906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D299D0FA-442D-527A-522E-5040D34CE813}"/>
                </a:ext>
              </a:extLst>
            </p:cNvPr>
            <p:cNvSpPr txBox="1"/>
            <p:nvPr/>
          </p:nvSpPr>
          <p:spPr>
            <a:xfrm>
              <a:off x="2495284" y="5463620"/>
              <a:ext cx="71612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Kwilu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3BBB851-BA4E-23A2-4392-BFCEF0D2CE8D}"/>
              </a:ext>
            </a:extLst>
          </p:cNvPr>
          <p:cNvGrpSpPr/>
          <p:nvPr/>
        </p:nvGrpSpPr>
        <p:grpSpPr>
          <a:xfrm>
            <a:off x="5155455" y="3652170"/>
            <a:ext cx="1753172" cy="652549"/>
            <a:chOff x="5003055" y="3162886"/>
            <a:chExt cx="1753172" cy="652549"/>
          </a:xfrm>
        </p:grpSpPr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41DE4FD1-4AAC-2659-4EFA-FB33C1880425}"/>
                </a:ext>
              </a:extLst>
            </p:cNvPr>
            <p:cNvCxnSpPr>
              <a:cxnSpLocks/>
            </p:cNvCxnSpPr>
            <p:nvPr/>
          </p:nvCxnSpPr>
          <p:spPr>
            <a:xfrm>
              <a:off x="5003055" y="3429000"/>
              <a:ext cx="1015574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A29A3DB2-FCA0-EF3A-5BF0-A43079FD11C1}"/>
                </a:ext>
              </a:extLst>
            </p:cNvPr>
            <p:cNvSpPr txBox="1"/>
            <p:nvPr/>
          </p:nvSpPr>
          <p:spPr>
            <a:xfrm>
              <a:off x="5262504" y="3415550"/>
              <a:ext cx="113950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Sud Kivu</a:t>
              </a:r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6FD1FC05-37C3-6E9D-F260-3531434311E8}"/>
                </a:ext>
              </a:extLst>
            </p:cNvPr>
            <p:cNvSpPr/>
            <p:nvPr/>
          </p:nvSpPr>
          <p:spPr>
            <a:xfrm>
              <a:off x="6103678" y="3162886"/>
              <a:ext cx="652549" cy="65254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>
                  <a:solidFill>
                    <a:srgbClr val="FF0000"/>
                  </a:solidFill>
                </a:rPr>
                <a:t>4</a:t>
              </a: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EBC445B7-7E5D-7584-D0E2-59192B3D96C3}"/>
              </a:ext>
            </a:extLst>
          </p:cNvPr>
          <p:cNvGrpSpPr/>
          <p:nvPr/>
        </p:nvGrpSpPr>
        <p:grpSpPr>
          <a:xfrm>
            <a:off x="2900284" y="1771133"/>
            <a:ext cx="1665794" cy="1522142"/>
            <a:chOff x="2900284" y="1771133"/>
            <a:chExt cx="1665794" cy="1522142"/>
          </a:xfrm>
        </p:grpSpPr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54C71C35-737D-8681-BC09-551FB01C8E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37133" y="2071948"/>
              <a:ext cx="0" cy="1221327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69DBE99E-5FDE-06BD-89FE-45CE0C206FAE}"/>
                </a:ext>
              </a:extLst>
            </p:cNvPr>
            <p:cNvSpPr/>
            <p:nvPr/>
          </p:nvSpPr>
          <p:spPr>
            <a:xfrm>
              <a:off x="3913530" y="1771133"/>
              <a:ext cx="652548" cy="588441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>
                  <a:solidFill>
                    <a:srgbClr val="00B0F0"/>
                  </a:solidFill>
                </a:rPr>
                <a:t>5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4D72E505-4839-ED40-D617-71AD1DCAD6A0}"/>
                </a:ext>
              </a:extLst>
            </p:cNvPr>
            <p:cNvSpPr txBox="1"/>
            <p:nvPr/>
          </p:nvSpPr>
          <p:spPr>
            <a:xfrm>
              <a:off x="2900284" y="1859452"/>
              <a:ext cx="139691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b="1" dirty="0">
                  <a:solidFill>
                    <a:srgbClr val="00B0F0"/>
                  </a:solidFill>
                </a:rPr>
                <a:t>Kasaï Central</a:t>
              </a:r>
            </a:p>
            <a:p>
              <a:endParaRPr lang="fr-FR" sz="1400" b="1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CE43F6BD-CFF0-F598-AE39-2159083D682D}"/>
              </a:ext>
            </a:extLst>
          </p:cNvPr>
          <p:cNvGrpSpPr/>
          <p:nvPr/>
        </p:nvGrpSpPr>
        <p:grpSpPr>
          <a:xfrm>
            <a:off x="3213946" y="2789900"/>
            <a:ext cx="1552376" cy="3480528"/>
            <a:chOff x="3213946" y="2789900"/>
            <a:chExt cx="1552376" cy="3480528"/>
          </a:xfrm>
        </p:grpSpPr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C90D8C6B-EDAD-86EA-DA82-374CA2B62D37}"/>
                </a:ext>
              </a:extLst>
            </p:cNvPr>
            <p:cNvCxnSpPr>
              <a:cxnSpLocks/>
            </p:cNvCxnSpPr>
            <p:nvPr/>
          </p:nvCxnSpPr>
          <p:spPr>
            <a:xfrm>
              <a:off x="4452516" y="2789900"/>
              <a:ext cx="0" cy="281908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226EE5DB-7698-3169-CE7B-1664E8176CDD}"/>
                </a:ext>
              </a:extLst>
            </p:cNvPr>
            <p:cNvSpPr/>
            <p:nvPr/>
          </p:nvSpPr>
          <p:spPr>
            <a:xfrm>
              <a:off x="4113773" y="5617879"/>
              <a:ext cx="652549" cy="65254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>
                  <a:solidFill>
                    <a:srgbClr val="00B0F0"/>
                  </a:solidFill>
                </a:rPr>
                <a:t>5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5E497D96-1E33-2AE9-6425-767E4865106C}"/>
                </a:ext>
              </a:extLst>
            </p:cNvPr>
            <p:cNvSpPr txBox="1"/>
            <p:nvPr/>
          </p:nvSpPr>
          <p:spPr>
            <a:xfrm>
              <a:off x="3213946" y="5856654"/>
              <a:ext cx="86141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b="1" dirty="0" err="1">
                  <a:solidFill>
                    <a:srgbClr val="00B0F0"/>
                  </a:solidFill>
                </a:rPr>
                <a:t>Tshopo</a:t>
              </a:r>
              <a:endParaRPr lang="fr-FR" sz="1400" b="1" dirty="0">
                <a:solidFill>
                  <a:srgbClr val="00B0F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463113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5199CF-CA78-70B1-D30C-5BF29DAFF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746" y="488404"/>
            <a:ext cx="3635644" cy="978729"/>
          </a:xfr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spc="-150" dirty="0">
                <a:solidFill>
                  <a:srgbClr val="47272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Processus de sélection des sites</a:t>
            </a:r>
          </a:p>
        </p:txBody>
      </p:sp>
      <p:pic>
        <p:nvPicPr>
          <p:cNvPr id="13" name="Graphique 12">
            <a:extLst>
              <a:ext uri="{FF2B5EF4-FFF2-40B4-BE49-F238E27FC236}">
                <a16:creationId xmlns:a16="http://schemas.microsoft.com/office/drawing/2014/main" id="{925D2813-89E4-E245-422F-36E628ECA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7527" y="2234445"/>
            <a:ext cx="5620716" cy="1610386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3F188651-A1A0-4BCB-D818-F5CD5B1FC3C1}"/>
              </a:ext>
            </a:extLst>
          </p:cNvPr>
          <p:cNvSpPr txBox="1"/>
          <p:nvPr/>
        </p:nvSpPr>
        <p:spPr>
          <a:xfrm>
            <a:off x="812541" y="4277095"/>
            <a:ext cx="15333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47272A"/>
                </a:solidFill>
                <a:latin typeface="Garamond" panose="02020404030301010803" pitchFamily="18" charset="0"/>
              </a:rPr>
              <a:t>Existence des services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D3D8334-F466-277C-4A34-3C2D1D4E9740}"/>
              </a:ext>
            </a:extLst>
          </p:cNvPr>
          <p:cNvSpPr txBox="1"/>
          <p:nvPr/>
        </p:nvSpPr>
        <p:spPr>
          <a:xfrm>
            <a:off x="3329419" y="4848491"/>
            <a:ext cx="17339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47272A"/>
                </a:solidFill>
                <a:latin typeface="Garamond" panose="02020404030301010803" pitchFamily="18" charset="0"/>
              </a:rPr>
              <a:t>Sites avec échos sur les dysfonctionnements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E8E0F82-1E63-631D-599D-7108C764268B}"/>
              </a:ext>
            </a:extLst>
          </p:cNvPr>
          <p:cNvSpPr txBox="1"/>
          <p:nvPr/>
        </p:nvSpPr>
        <p:spPr>
          <a:xfrm>
            <a:off x="5605355" y="5125491"/>
            <a:ext cx="2005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47272A"/>
                </a:solidFill>
                <a:latin typeface="Garamond" panose="02020404030301010803" pitchFamily="18" charset="0"/>
              </a:rPr>
              <a:t>Sites à grande cohorte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04FA255-54B6-B11E-3E07-804C7B6C06EB}"/>
              </a:ext>
            </a:extLst>
          </p:cNvPr>
          <p:cNvSpPr txBox="1"/>
          <p:nvPr/>
        </p:nvSpPr>
        <p:spPr>
          <a:xfrm>
            <a:off x="7971258" y="4772860"/>
            <a:ext cx="15333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47272A"/>
                </a:solidFill>
                <a:latin typeface="Garamond" panose="02020404030301010803" pitchFamily="18" charset="0"/>
              </a:rPr>
              <a:t>Avec sécurité garantie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4D5FD9B-5D17-E46E-1BA7-8C3AF729BE2C}"/>
              </a:ext>
            </a:extLst>
          </p:cNvPr>
          <p:cNvSpPr/>
          <p:nvPr/>
        </p:nvSpPr>
        <p:spPr>
          <a:xfrm>
            <a:off x="1393829" y="3990166"/>
            <a:ext cx="281653" cy="281653"/>
          </a:xfrm>
          <a:prstGeom prst="ellipse">
            <a:avLst/>
          </a:prstGeom>
          <a:solidFill>
            <a:srgbClr val="7DE31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DFF1DF8D-4563-E47E-0365-A012A0D41D4D}"/>
              </a:ext>
            </a:extLst>
          </p:cNvPr>
          <p:cNvSpPr/>
          <p:nvPr/>
        </p:nvSpPr>
        <p:spPr>
          <a:xfrm>
            <a:off x="4055545" y="4533152"/>
            <a:ext cx="281653" cy="281653"/>
          </a:xfrm>
          <a:prstGeom prst="ellipse">
            <a:avLst/>
          </a:prstGeom>
          <a:solidFill>
            <a:srgbClr val="01CC9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AE439B29-1557-6000-B6B9-DDA0821FBBB7}"/>
              </a:ext>
            </a:extLst>
          </p:cNvPr>
          <p:cNvSpPr/>
          <p:nvPr/>
        </p:nvSpPr>
        <p:spPr>
          <a:xfrm>
            <a:off x="6467160" y="4817604"/>
            <a:ext cx="281653" cy="281653"/>
          </a:xfrm>
          <a:prstGeom prst="ellipse">
            <a:avLst/>
          </a:prstGeom>
          <a:solidFill>
            <a:srgbClr val="14A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EAB04849-F1CB-F19A-F0B6-3501B85F672A}"/>
              </a:ext>
            </a:extLst>
          </p:cNvPr>
          <p:cNvSpPr/>
          <p:nvPr/>
        </p:nvSpPr>
        <p:spPr>
          <a:xfrm>
            <a:off x="8469702" y="4471316"/>
            <a:ext cx="281653" cy="281653"/>
          </a:xfrm>
          <a:prstGeom prst="ellipse">
            <a:avLst/>
          </a:prstGeom>
          <a:solidFill>
            <a:srgbClr val="5059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E6249C6-52CD-11D1-4D5E-5E0F7BC1F384}"/>
              </a:ext>
            </a:extLst>
          </p:cNvPr>
          <p:cNvCxnSpPr>
            <a:stCxn id="30" idx="7"/>
            <a:endCxn id="13" idx="1"/>
          </p:cNvCxnSpPr>
          <p:nvPr/>
        </p:nvCxnSpPr>
        <p:spPr>
          <a:xfrm flipV="1">
            <a:off x="1634235" y="3039638"/>
            <a:ext cx="1323292" cy="991775"/>
          </a:xfrm>
          <a:prstGeom prst="line">
            <a:avLst/>
          </a:prstGeom>
          <a:ln>
            <a:solidFill>
              <a:srgbClr val="7DE3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92C65351-C44A-DB96-A711-03C79C93FD11}"/>
              </a:ext>
            </a:extLst>
          </p:cNvPr>
          <p:cNvCxnSpPr>
            <a:stCxn id="31" idx="0"/>
          </p:cNvCxnSpPr>
          <p:nvPr/>
        </p:nvCxnSpPr>
        <p:spPr>
          <a:xfrm flipV="1">
            <a:off x="4196372" y="3705726"/>
            <a:ext cx="568134" cy="827426"/>
          </a:xfrm>
          <a:prstGeom prst="line">
            <a:avLst/>
          </a:prstGeom>
          <a:ln>
            <a:solidFill>
              <a:srgbClr val="4F7B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86788FB1-FE10-D97E-E095-56246106E5B0}"/>
              </a:ext>
            </a:extLst>
          </p:cNvPr>
          <p:cNvCxnSpPr>
            <a:stCxn id="32" idx="0"/>
          </p:cNvCxnSpPr>
          <p:nvPr/>
        </p:nvCxnSpPr>
        <p:spPr>
          <a:xfrm flipH="1" flipV="1">
            <a:off x="6467160" y="3844831"/>
            <a:ext cx="140827" cy="972773"/>
          </a:xfrm>
          <a:prstGeom prst="line">
            <a:avLst/>
          </a:prstGeom>
          <a:ln>
            <a:solidFill>
              <a:srgbClr val="4F7B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9F9CA65D-19D8-ACF2-A053-C1156EACDC62}"/>
              </a:ext>
            </a:extLst>
          </p:cNvPr>
          <p:cNvCxnSpPr>
            <a:cxnSpLocks/>
            <a:stCxn id="33" idx="1"/>
          </p:cNvCxnSpPr>
          <p:nvPr/>
        </p:nvCxnSpPr>
        <p:spPr>
          <a:xfrm flipH="1" flipV="1">
            <a:off x="7971258" y="3789578"/>
            <a:ext cx="539691" cy="722985"/>
          </a:xfrm>
          <a:prstGeom prst="line">
            <a:avLst/>
          </a:prstGeom>
          <a:ln>
            <a:solidFill>
              <a:srgbClr val="4F7B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476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5199CF-CA78-70B1-D30C-5BF29DAFF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1" y="302424"/>
            <a:ext cx="4983996" cy="978729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fr-FR" sz="3200" b="1" spc="-150" dirty="0">
                <a:solidFill>
                  <a:srgbClr val="2B5F9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Ajustement depuis le début du programme CLM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D6D902-0239-DCBE-C666-A5E334466A80}"/>
              </a:ext>
            </a:extLst>
          </p:cNvPr>
          <p:cNvSpPr txBox="1"/>
          <p:nvPr/>
        </p:nvSpPr>
        <p:spPr>
          <a:xfrm>
            <a:off x="1101583" y="2508941"/>
            <a:ext cx="19731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b="1">
                <a:solidFill>
                  <a:srgbClr val="47272A"/>
                </a:solidFill>
                <a:latin typeface="Garamond" panose="02020404030301010803" pitchFamily="18" charset="0"/>
              </a:defRPr>
            </a:lvl1pPr>
          </a:lstStyle>
          <a:p>
            <a:r>
              <a:rPr lang="fr-FR" dirty="0">
                <a:solidFill>
                  <a:srgbClr val="0A1145"/>
                </a:solidFill>
              </a:rPr>
              <a:t>Abandon du site ‘’MIDEMA’’ pour non-collaboration,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661E145-CCDC-DEB0-8AC6-5E50108D0C53}"/>
              </a:ext>
            </a:extLst>
          </p:cNvPr>
          <p:cNvSpPr txBox="1"/>
          <p:nvPr/>
        </p:nvSpPr>
        <p:spPr>
          <a:xfrm>
            <a:off x="4162488" y="1837689"/>
            <a:ext cx="19731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b="1">
                <a:solidFill>
                  <a:srgbClr val="47272A"/>
                </a:solidFill>
                <a:latin typeface="Garamond" panose="02020404030301010803" pitchFamily="18" charset="0"/>
              </a:defRPr>
            </a:lvl1pPr>
          </a:lstStyle>
          <a:p>
            <a:r>
              <a:rPr lang="fr-FR" dirty="0">
                <a:solidFill>
                  <a:srgbClr val="0A1145"/>
                </a:solidFill>
              </a:rPr>
              <a:t>Abandon des sites appuyés par PEPFAR,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E6FD941-80B8-D5C7-10D6-99FEECDDCA0F}"/>
              </a:ext>
            </a:extLst>
          </p:cNvPr>
          <p:cNvSpPr txBox="1"/>
          <p:nvPr/>
        </p:nvSpPr>
        <p:spPr>
          <a:xfrm>
            <a:off x="5149077" y="5265157"/>
            <a:ext cx="25942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b="1">
                <a:solidFill>
                  <a:srgbClr val="47272A"/>
                </a:solidFill>
                <a:latin typeface="Garamond" panose="02020404030301010803" pitchFamily="18" charset="0"/>
              </a:defRPr>
            </a:lvl1pPr>
          </a:lstStyle>
          <a:p>
            <a:r>
              <a:rPr lang="fr-FR" dirty="0">
                <a:solidFill>
                  <a:srgbClr val="0A1145"/>
                </a:solidFill>
              </a:rPr>
              <a:t>Prise en compte des centres conviviaux comme site de collecte des données KP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412FF3-0DFF-AA1D-15D7-E8A6918C3725}"/>
              </a:ext>
            </a:extLst>
          </p:cNvPr>
          <p:cNvSpPr txBox="1"/>
          <p:nvPr/>
        </p:nvSpPr>
        <p:spPr>
          <a:xfrm>
            <a:off x="7375984" y="3480953"/>
            <a:ext cx="25942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b="1">
                <a:solidFill>
                  <a:srgbClr val="47272A"/>
                </a:solidFill>
                <a:latin typeface="Garamond" panose="02020404030301010803" pitchFamily="18" charset="0"/>
              </a:defRPr>
            </a:lvl1pPr>
          </a:lstStyle>
          <a:p>
            <a:r>
              <a:rPr lang="fr-FR" dirty="0">
                <a:solidFill>
                  <a:srgbClr val="0A1145"/>
                </a:solidFill>
              </a:rPr>
              <a:t>Élargissement à 8 provinces; prise en compte des prisons et Modèle assisté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026116-0420-5BAA-510E-C212139B82F4}"/>
              </a:ext>
            </a:extLst>
          </p:cNvPr>
          <p:cNvSpPr txBox="1"/>
          <p:nvPr/>
        </p:nvSpPr>
        <p:spPr>
          <a:xfrm>
            <a:off x="10214420" y="2670401"/>
            <a:ext cx="18281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b="1">
                <a:solidFill>
                  <a:srgbClr val="47272A"/>
                </a:solidFill>
                <a:latin typeface="Garamond" panose="02020404030301010803" pitchFamily="18" charset="0"/>
              </a:defRPr>
            </a:lvl1pPr>
          </a:lstStyle>
          <a:p>
            <a:r>
              <a:rPr lang="fr-FR" dirty="0">
                <a:solidFill>
                  <a:srgbClr val="0A1145"/>
                </a:solidFill>
              </a:rPr>
              <a:t>Ajout de 5 aires de santé à Kinshasa et 1 au Kongo Central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6BADE83-5ED3-1F75-CFA7-B04740A6E466}"/>
              </a:ext>
            </a:extLst>
          </p:cNvPr>
          <p:cNvSpPr/>
          <p:nvPr/>
        </p:nvSpPr>
        <p:spPr>
          <a:xfrm>
            <a:off x="1945142" y="2046287"/>
            <a:ext cx="286059" cy="286059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F5AA1F31-2EBE-6B63-0A92-3BB2CD02B81A}"/>
              </a:ext>
            </a:extLst>
          </p:cNvPr>
          <p:cNvSpPr/>
          <p:nvPr/>
        </p:nvSpPr>
        <p:spPr>
          <a:xfrm>
            <a:off x="4444685" y="2779599"/>
            <a:ext cx="286059" cy="286059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B44FC2A-E651-0E3F-1145-C737F41321BD}"/>
              </a:ext>
            </a:extLst>
          </p:cNvPr>
          <p:cNvSpPr/>
          <p:nvPr/>
        </p:nvSpPr>
        <p:spPr>
          <a:xfrm>
            <a:off x="6209642" y="4699253"/>
            <a:ext cx="286059" cy="286059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636BB014-7598-A9B2-FE92-7393310AB7E9}"/>
              </a:ext>
            </a:extLst>
          </p:cNvPr>
          <p:cNvSpPr/>
          <p:nvPr/>
        </p:nvSpPr>
        <p:spPr>
          <a:xfrm>
            <a:off x="7835369" y="2929910"/>
            <a:ext cx="286059" cy="286059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E08A8365-F89D-6FFF-F476-EB8BF7D80CCD}"/>
              </a:ext>
            </a:extLst>
          </p:cNvPr>
          <p:cNvSpPr/>
          <p:nvPr/>
        </p:nvSpPr>
        <p:spPr>
          <a:xfrm>
            <a:off x="10770922" y="1974528"/>
            <a:ext cx="286059" cy="286059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B3F51FB5-138B-2A94-96C2-9B2974EE20FD}"/>
              </a:ext>
            </a:extLst>
          </p:cNvPr>
          <p:cNvCxnSpPr>
            <a:cxnSpLocks/>
            <a:stCxn id="20" idx="6"/>
            <a:endCxn id="21" idx="1"/>
          </p:cNvCxnSpPr>
          <p:nvPr/>
        </p:nvCxnSpPr>
        <p:spPr>
          <a:xfrm>
            <a:off x="2231201" y="2189317"/>
            <a:ext cx="2255376" cy="6321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071AEEA-BFD4-BD4A-26FB-5FB229220B39}"/>
              </a:ext>
            </a:extLst>
          </p:cNvPr>
          <p:cNvCxnSpPr>
            <a:stCxn id="21" idx="5"/>
            <a:endCxn id="22" idx="2"/>
          </p:cNvCxnSpPr>
          <p:nvPr/>
        </p:nvCxnSpPr>
        <p:spPr>
          <a:xfrm>
            <a:off x="4688852" y="3023766"/>
            <a:ext cx="1520790" cy="181851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46F0BCA6-44C0-A904-F094-A55C8E5C2D60}"/>
              </a:ext>
            </a:extLst>
          </p:cNvPr>
          <p:cNvCxnSpPr>
            <a:stCxn id="22" idx="6"/>
            <a:endCxn id="23" idx="3"/>
          </p:cNvCxnSpPr>
          <p:nvPr/>
        </p:nvCxnSpPr>
        <p:spPr>
          <a:xfrm flipV="1">
            <a:off x="6495701" y="3174077"/>
            <a:ext cx="1381560" cy="16682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3178E813-A813-6D20-84D3-CA3107B8251A}"/>
              </a:ext>
            </a:extLst>
          </p:cNvPr>
          <p:cNvCxnSpPr>
            <a:cxnSpLocks/>
            <a:stCxn id="23" idx="7"/>
            <a:endCxn id="24" idx="2"/>
          </p:cNvCxnSpPr>
          <p:nvPr/>
        </p:nvCxnSpPr>
        <p:spPr>
          <a:xfrm flipV="1">
            <a:off x="8079536" y="2117558"/>
            <a:ext cx="2691386" cy="85424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25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672C31-9973-B7C4-731A-3645E124B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118CB5A-7077-A8E9-38BF-EB4F00746D90}"/>
              </a:ext>
            </a:extLst>
          </p:cNvPr>
          <p:cNvCxnSpPr>
            <a:cxnSpLocks/>
          </p:cNvCxnSpPr>
          <p:nvPr/>
        </p:nvCxnSpPr>
        <p:spPr>
          <a:xfrm flipV="1">
            <a:off x="5336771" y="1546167"/>
            <a:ext cx="2227811" cy="88063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AB90915-4FE4-BE5C-D645-066542DFD83A}"/>
              </a:ext>
            </a:extLst>
          </p:cNvPr>
          <p:cNvCxnSpPr>
            <a:cxnSpLocks/>
          </p:cNvCxnSpPr>
          <p:nvPr/>
        </p:nvCxnSpPr>
        <p:spPr>
          <a:xfrm flipV="1">
            <a:off x="5203767" y="2693324"/>
            <a:ext cx="2493817" cy="22002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985EF48-CABD-439D-B5A7-0621DA128619}"/>
              </a:ext>
            </a:extLst>
          </p:cNvPr>
          <p:cNvCxnSpPr>
            <a:cxnSpLocks/>
          </p:cNvCxnSpPr>
          <p:nvPr/>
        </p:nvCxnSpPr>
        <p:spPr>
          <a:xfrm>
            <a:off x="5203767" y="3317037"/>
            <a:ext cx="2493817" cy="69801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558778F-6D7D-A6C3-1BEA-042C47229C2C}"/>
              </a:ext>
            </a:extLst>
          </p:cNvPr>
          <p:cNvCxnSpPr>
            <a:cxnSpLocks/>
          </p:cNvCxnSpPr>
          <p:nvPr/>
        </p:nvCxnSpPr>
        <p:spPr>
          <a:xfrm>
            <a:off x="5162203" y="3723584"/>
            <a:ext cx="1720735" cy="1918681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lipse 16">
            <a:extLst>
              <a:ext uri="{FF2B5EF4-FFF2-40B4-BE49-F238E27FC236}">
                <a16:creationId xmlns:a16="http://schemas.microsoft.com/office/drawing/2014/main" id="{FA46519E-296C-A356-5C7C-A68616AE27FA}"/>
              </a:ext>
            </a:extLst>
          </p:cNvPr>
          <p:cNvSpPr/>
          <p:nvPr/>
        </p:nvSpPr>
        <p:spPr>
          <a:xfrm>
            <a:off x="7564582" y="1114422"/>
            <a:ext cx="698271" cy="69827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5E9FDA79-9098-B4F4-DD02-7A5AB25F022D}"/>
              </a:ext>
            </a:extLst>
          </p:cNvPr>
          <p:cNvSpPr/>
          <p:nvPr/>
        </p:nvSpPr>
        <p:spPr>
          <a:xfrm>
            <a:off x="7697584" y="2344188"/>
            <a:ext cx="698271" cy="698271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4D4CA7FC-D5BA-E9F5-1BB8-0A31C5796803}"/>
              </a:ext>
            </a:extLst>
          </p:cNvPr>
          <p:cNvSpPr/>
          <p:nvPr/>
        </p:nvSpPr>
        <p:spPr>
          <a:xfrm>
            <a:off x="7697584" y="3723584"/>
            <a:ext cx="698271" cy="698271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37760E83-79E0-F557-FCF5-304526444D3D}"/>
              </a:ext>
            </a:extLst>
          </p:cNvPr>
          <p:cNvSpPr/>
          <p:nvPr/>
        </p:nvSpPr>
        <p:spPr>
          <a:xfrm>
            <a:off x="6799810" y="5485882"/>
            <a:ext cx="698271" cy="698271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Graphique 25" descr="Utilisateur avec un remplissage uni">
            <a:extLst>
              <a:ext uri="{FF2B5EF4-FFF2-40B4-BE49-F238E27FC236}">
                <a16:creationId xmlns:a16="http://schemas.microsoft.com/office/drawing/2014/main" id="{873EA9B4-FD06-8602-4DD7-8679962E8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75419" y="1201705"/>
            <a:ext cx="476596" cy="476596"/>
          </a:xfrm>
          <a:prstGeom prst="rect">
            <a:avLst/>
          </a:prstGeom>
        </p:spPr>
      </p:pic>
      <p:pic>
        <p:nvPicPr>
          <p:cNvPr id="27" name="Graphique 26" descr="Utilisateur avec un remplissage uni">
            <a:extLst>
              <a:ext uri="{FF2B5EF4-FFF2-40B4-BE49-F238E27FC236}">
                <a16:creationId xmlns:a16="http://schemas.microsoft.com/office/drawing/2014/main" id="{354CA6DF-3662-F406-6746-1D749C5E6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2799" y="2436756"/>
            <a:ext cx="476596" cy="476596"/>
          </a:xfrm>
          <a:prstGeom prst="rect">
            <a:avLst/>
          </a:prstGeom>
        </p:spPr>
      </p:pic>
      <p:pic>
        <p:nvPicPr>
          <p:cNvPr id="28" name="Graphique 27" descr="Utilisateur avec un remplissage uni">
            <a:extLst>
              <a:ext uri="{FF2B5EF4-FFF2-40B4-BE49-F238E27FC236}">
                <a16:creationId xmlns:a16="http://schemas.microsoft.com/office/drawing/2014/main" id="{6EA56EA1-9404-4F7F-F66A-7BE285BC1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6520" y="3776749"/>
            <a:ext cx="476596" cy="476596"/>
          </a:xfrm>
          <a:prstGeom prst="rect">
            <a:avLst/>
          </a:prstGeom>
        </p:spPr>
      </p:pic>
      <p:pic>
        <p:nvPicPr>
          <p:cNvPr id="29" name="Graphique 28" descr="Utilisateur avec un remplissage uni">
            <a:extLst>
              <a:ext uri="{FF2B5EF4-FFF2-40B4-BE49-F238E27FC236}">
                <a16:creationId xmlns:a16="http://schemas.microsoft.com/office/drawing/2014/main" id="{01AE488D-136F-E5DC-EA75-602AA14CC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10647" y="5596719"/>
            <a:ext cx="476596" cy="476596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487C21E-038E-D044-A8FA-DBD7220925A0}"/>
              </a:ext>
            </a:extLst>
          </p:cNvPr>
          <p:cNvSpPr txBox="1"/>
          <p:nvPr/>
        </p:nvSpPr>
        <p:spPr>
          <a:xfrm>
            <a:off x="8534400" y="1140391"/>
            <a:ext cx="2819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FF00"/>
                </a:solidFill>
                <a:latin typeface="Garamond" panose="02020404030301010803" pitchFamily="18" charset="0"/>
              </a:rPr>
              <a:t>Personnes vivant avec le VIH </a:t>
            </a:r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(</a:t>
            </a:r>
            <a:r>
              <a:rPr lang="fr-FR" dirty="0" err="1">
                <a:solidFill>
                  <a:schemeClr val="bg1"/>
                </a:solidFill>
                <a:latin typeface="Garamond" panose="02020404030301010803" pitchFamily="18" charset="0"/>
              </a:rPr>
              <a:t>PvVIH</a:t>
            </a:r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4F69833-73A7-FDB0-75C4-729A97A7F9F9}"/>
              </a:ext>
            </a:extLst>
          </p:cNvPr>
          <p:cNvSpPr txBox="1"/>
          <p:nvPr/>
        </p:nvSpPr>
        <p:spPr>
          <a:xfrm>
            <a:off x="8584622" y="2396128"/>
            <a:ext cx="2305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FF00"/>
                </a:solidFill>
                <a:latin typeface="Garamond" panose="02020404030301010803" pitchFamily="18" charset="0"/>
              </a:rPr>
              <a:t>Personnes atteintes de Tuberculose </a:t>
            </a:r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(TB)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33160CD-D498-9F12-6508-E37A001D1B94}"/>
              </a:ext>
            </a:extLst>
          </p:cNvPr>
          <p:cNvSpPr txBox="1"/>
          <p:nvPr/>
        </p:nvSpPr>
        <p:spPr>
          <a:xfrm>
            <a:off x="8534399" y="3844808"/>
            <a:ext cx="32004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FF00"/>
                </a:solidFill>
                <a:latin typeface="Garamond" panose="02020404030301010803" pitchFamily="18" charset="0"/>
              </a:rPr>
              <a:t>Populations clés (K.P.) : </a:t>
            </a:r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TS, HSH, TG, UDI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13A9763-738F-1489-B59D-96A372E33B0F}"/>
              </a:ext>
            </a:extLst>
          </p:cNvPr>
          <p:cNvSpPr txBox="1"/>
          <p:nvPr/>
        </p:nvSpPr>
        <p:spPr>
          <a:xfrm>
            <a:off x="7675419" y="5570487"/>
            <a:ext cx="3843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FF00"/>
                </a:solidFill>
                <a:latin typeface="Garamond" panose="02020404030301010803" pitchFamily="18" charset="0"/>
              </a:rPr>
              <a:t>Femmes enceintes et/ou allaitantes, enfants et populations générale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75F3097-001A-855E-2832-70D1AFE1C364}"/>
              </a:ext>
            </a:extLst>
          </p:cNvPr>
          <p:cNvSpPr txBox="1"/>
          <p:nvPr/>
        </p:nvSpPr>
        <p:spPr>
          <a:xfrm>
            <a:off x="1232574" y="111363"/>
            <a:ext cx="46908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Communautés touchées</a:t>
            </a:r>
          </a:p>
        </p:txBody>
      </p:sp>
    </p:spTree>
    <p:extLst>
      <p:ext uri="{BB962C8B-B14F-4D97-AF65-F5344CB8AC3E}">
        <p14:creationId xmlns:p14="http://schemas.microsoft.com/office/powerpoint/2010/main" val="322383699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47E769-936D-1386-536F-545897DCA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E52D5CF-A526-8F72-26EE-AD868B2131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93"/>
            <a:ext cx="3758353" cy="169125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DE826C-AE3B-D4CE-82BA-5D9ECFBCF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1607" y="-10352"/>
            <a:ext cx="3943898" cy="177475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C45E1A7-29CA-B701-CC9A-E27E6F0B30D7}"/>
              </a:ext>
            </a:extLst>
          </p:cNvPr>
          <p:cNvSpPr txBox="1"/>
          <p:nvPr/>
        </p:nvSpPr>
        <p:spPr>
          <a:xfrm>
            <a:off x="700385" y="3823233"/>
            <a:ext cx="27525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0CA07"/>
                </a:solidFill>
                <a:latin typeface="Garamond" panose="02020404030301010803" pitchFamily="18" charset="0"/>
              </a:rPr>
              <a:t>Collecte numérique</a:t>
            </a:r>
            <a:r>
              <a:rPr lang="fr-FR" dirty="0">
                <a:solidFill>
                  <a:srgbClr val="F0CA07"/>
                </a:solidFill>
                <a:latin typeface="Garamond" panose="02020404030301010803" pitchFamily="18" charset="0"/>
              </a:rPr>
              <a:t> via </a:t>
            </a:r>
            <a:r>
              <a:rPr lang="fr-FR" b="1" dirty="0">
                <a:solidFill>
                  <a:srgbClr val="F0CA07"/>
                </a:solidFill>
                <a:latin typeface="Garamond" panose="02020404030301010803" pitchFamily="18" charset="0"/>
              </a:rPr>
              <a:t>tablettes et applications mobiles</a:t>
            </a:r>
          </a:p>
          <a:p>
            <a:pPr algn="ctr"/>
            <a:endParaRPr lang="fr-FR" b="1" dirty="0">
              <a:solidFill>
                <a:srgbClr val="F0CA07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Garamond" panose="02020404030301010803" pitchFamily="18" charset="0"/>
              </a:rPr>
              <a:t>KoboToolbox</a:t>
            </a:r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, </a:t>
            </a:r>
          </a:p>
          <a:p>
            <a:pPr algn="ctr"/>
            <a:r>
              <a:rPr lang="fr-FR" dirty="0" err="1">
                <a:solidFill>
                  <a:schemeClr val="bg1"/>
                </a:solidFill>
                <a:latin typeface="Garamond" panose="02020404030301010803" pitchFamily="18" charset="0"/>
              </a:rPr>
              <a:t>OneImpact</a:t>
            </a:r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 TB, </a:t>
            </a:r>
          </a:p>
          <a:p>
            <a:pPr algn="ctr"/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ODK </a:t>
            </a:r>
            <a:r>
              <a:rPr lang="fr-FR" dirty="0" err="1">
                <a:solidFill>
                  <a:schemeClr val="bg1"/>
                </a:solidFill>
                <a:latin typeface="Garamond" panose="02020404030301010803" pitchFamily="18" charset="0"/>
              </a:rPr>
              <a:t>Collect</a:t>
            </a:r>
            <a:endParaRPr lang="fr-FR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D03E5B6-6328-E06C-3D71-32675B04A2F7}"/>
              </a:ext>
            </a:extLst>
          </p:cNvPr>
          <p:cNvSpPr txBox="1"/>
          <p:nvPr/>
        </p:nvSpPr>
        <p:spPr>
          <a:xfrm>
            <a:off x="3452981" y="249591"/>
            <a:ext cx="51549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les données </a:t>
            </a:r>
          </a:p>
          <a:p>
            <a:pPr algn="ctr"/>
            <a:r>
              <a:rPr lang="fr-FR" sz="2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sont-elles collectées ?</a:t>
            </a:r>
          </a:p>
        </p:txBody>
      </p:sp>
      <p:pic>
        <p:nvPicPr>
          <p:cNvPr id="17" name="Graphique 16" descr="Smartphone avec un remplissage uni">
            <a:extLst>
              <a:ext uri="{FF2B5EF4-FFF2-40B4-BE49-F238E27FC236}">
                <a16:creationId xmlns:a16="http://schemas.microsoft.com/office/drawing/2014/main" id="{8A7CB65B-0212-CD6D-057F-64BFC8DF0D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991454">
            <a:off x="1488245" y="1943308"/>
            <a:ext cx="1809965" cy="1809965"/>
          </a:xfrm>
          <a:prstGeom prst="rect">
            <a:avLst/>
          </a:prstGeom>
        </p:spPr>
      </p:pic>
      <p:pic>
        <p:nvPicPr>
          <p:cNvPr id="26" name="Graphique 25" descr="Faire défiler avec un remplissage uni">
            <a:extLst>
              <a:ext uri="{FF2B5EF4-FFF2-40B4-BE49-F238E27FC236}">
                <a16:creationId xmlns:a16="http://schemas.microsoft.com/office/drawing/2014/main" id="{CAD2DBD1-88DB-16D0-A2DB-A455BA39FD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6906" y="2326532"/>
            <a:ext cx="1477328" cy="1477328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0A413D5C-1661-AD61-5BF7-6917C874F91B}"/>
              </a:ext>
            </a:extLst>
          </p:cNvPr>
          <p:cNvSpPr txBox="1"/>
          <p:nvPr/>
        </p:nvSpPr>
        <p:spPr>
          <a:xfrm>
            <a:off x="8732368" y="3823233"/>
            <a:ext cx="24864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0CA07"/>
                </a:solidFill>
                <a:latin typeface="Garamond" panose="02020404030301010803" pitchFamily="18" charset="0"/>
              </a:rPr>
              <a:t>Collecte papier</a:t>
            </a:r>
          </a:p>
          <a:p>
            <a:pPr algn="ctr"/>
            <a:r>
              <a:rPr lang="fr-FR" dirty="0">
                <a:solidFill>
                  <a:srgbClr val="F0CA07"/>
                </a:solidFill>
                <a:latin typeface="Garamond" panose="02020404030301010803" pitchFamily="18" charset="0"/>
              </a:rPr>
              <a:t> </a:t>
            </a:r>
          </a:p>
          <a:p>
            <a:pPr algn="ctr"/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dans certaines zones non digitalisées</a:t>
            </a:r>
          </a:p>
        </p:txBody>
      </p:sp>
    </p:spTree>
    <p:extLst>
      <p:ext uri="{BB962C8B-B14F-4D97-AF65-F5344CB8AC3E}">
        <p14:creationId xmlns:p14="http://schemas.microsoft.com/office/powerpoint/2010/main" val="213897201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CEB63D-26B0-C1C9-801C-E34CB4881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882" y="352563"/>
            <a:ext cx="4658532" cy="978729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fr-FR" sz="3200" b="1" spc="-150" dirty="0">
                <a:solidFill>
                  <a:srgbClr val="0A11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Fréquence de collecte des données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6C00F1D-606B-CF48-2A19-31DF0808335C}"/>
              </a:ext>
            </a:extLst>
          </p:cNvPr>
          <p:cNvSpPr txBox="1"/>
          <p:nvPr/>
        </p:nvSpPr>
        <p:spPr>
          <a:xfrm>
            <a:off x="3899422" y="3429001"/>
            <a:ext cx="15320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Garamond" panose="02020404030301010803" pitchFamily="18" charset="0"/>
              </a:rPr>
              <a:t>Journalière (</a:t>
            </a:r>
            <a:r>
              <a:rPr lang="fr-FR" sz="2000" dirty="0" err="1">
                <a:solidFill>
                  <a:srgbClr val="FF0000"/>
                </a:solidFill>
                <a:latin typeface="Garamond" panose="02020404030301010803" pitchFamily="18" charset="0"/>
              </a:rPr>
              <a:t>OneImpact</a:t>
            </a:r>
            <a:r>
              <a:rPr lang="fr-FR" sz="2000" dirty="0"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9B90CB-3230-554A-8BA8-A0B504E841BD}"/>
              </a:ext>
            </a:extLst>
          </p:cNvPr>
          <p:cNvSpPr txBox="1"/>
          <p:nvPr/>
        </p:nvSpPr>
        <p:spPr>
          <a:xfrm>
            <a:off x="6409416" y="3429002"/>
            <a:ext cx="24624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Garamond" panose="02020404030301010803" pitchFamily="18" charset="0"/>
              </a:rPr>
              <a:t>Bimensuelle (chaque quinzaine du mois) (</a:t>
            </a:r>
            <a:r>
              <a:rPr lang="fr-FR" sz="2000" dirty="0" err="1">
                <a:solidFill>
                  <a:srgbClr val="FF0000"/>
                </a:solidFill>
                <a:latin typeface="Garamond" panose="02020404030301010803" pitchFamily="18" charset="0"/>
              </a:rPr>
              <a:t>KoboCollect</a:t>
            </a:r>
            <a:r>
              <a:rPr lang="fr-FR" sz="2000" dirty="0"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EA40111-20EE-847D-871A-D8002CFEDD15}"/>
              </a:ext>
            </a:extLst>
          </p:cNvPr>
          <p:cNvSpPr txBox="1"/>
          <p:nvPr/>
        </p:nvSpPr>
        <p:spPr>
          <a:xfrm>
            <a:off x="9849852" y="3429000"/>
            <a:ext cx="18769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Garamond" panose="02020404030301010803" pitchFamily="18" charset="0"/>
              </a:rPr>
              <a:t>Collecte mensuelle (</a:t>
            </a:r>
            <a:r>
              <a:rPr lang="fr-FR" sz="2000" dirty="0">
                <a:solidFill>
                  <a:srgbClr val="FF0000"/>
                </a:solidFill>
                <a:latin typeface="Garamond" panose="02020404030301010803" pitchFamily="18" charset="0"/>
              </a:rPr>
              <a:t>Papier</a:t>
            </a:r>
            <a:r>
              <a:rPr lang="fr-FR" sz="2000" dirty="0"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B859339-83CE-F285-9DAB-ABFC53BC7A0D}"/>
              </a:ext>
            </a:extLst>
          </p:cNvPr>
          <p:cNvSpPr txBox="1"/>
          <p:nvPr/>
        </p:nvSpPr>
        <p:spPr>
          <a:xfrm>
            <a:off x="5003686" y="5821658"/>
            <a:ext cx="6641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Certaines informations sont reçues via des alertes, messages, etc. </a:t>
            </a:r>
          </a:p>
        </p:txBody>
      </p:sp>
      <p:sp>
        <p:nvSpPr>
          <p:cNvPr id="16" name="Étoile : 5 branches 15">
            <a:extLst>
              <a:ext uri="{FF2B5EF4-FFF2-40B4-BE49-F238E27FC236}">
                <a16:creationId xmlns:a16="http://schemas.microsoft.com/office/drawing/2014/main" id="{1A29674F-9786-C223-85ED-D22D462F8764}"/>
              </a:ext>
            </a:extLst>
          </p:cNvPr>
          <p:cNvSpPr/>
          <p:nvPr/>
        </p:nvSpPr>
        <p:spPr>
          <a:xfrm>
            <a:off x="3668221" y="2729976"/>
            <a:ext cx="462401" cy="462401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Étoile : 5 branches 16">
            <a:extLst>
              <a:ext uri="{FF2B5EF4-FFF2-40B4-BE49-F238E27FC236}">
                <a16:creationId xmlns:a16="http://schemas.microsoft.com/office/drawing/2014/main" id="{40FD2F0D-01A9-92A7-388F-2DBD75E874A9}"/>
              </a:ext>
            </a:extLst>
          </p:cNvPr>
          <p:cNvSpPr/>
          <p:nvPr/>
        </p:nvSpPr>
        <p:spPr>
          <a:xfrm>
            <a:off x="4130622" y="2729976"/>
            <a:ext cx="462401" cy="462401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Étoile : 5 branches 17">
            <a:extLst>
              <a:ext uri="{FF2B5EF4-FFF2-40B4-BE49-F238E27FC236}">
                <a16:creationId xmlns:a16="http://schemas.microsoft.com/office/drawing/2014/main" id="{6509CAE1-3B84-6358-E7D6-4EE7103421DB}"/>
              </a:ext>
            </a:extLst>
          </p:cNvPr>
          <p:cNvSpPr/>
          <p:nvPr/>
        </p:nvSpPr>
        <p:spPr>
          <a:xfrm>
            <a:off x="4593023" y="2729976"/>
            <a:ext cx="462401" cy="462401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Étoile : 5 branches 18">
            <a:extLst>
              <a:ext uri="{FF2B5EF4-FFF2-40B4-BE49-F238E27FC236}">
                <a16:creationId xmlns:a16="http://schemas.microsoft.com/office/drawing/2014/main" id="{4850C48C-CEDC-842B-B0BB-72ACD6452E77}"/>
              </a:ext>
            </a:extLst>
          </p:cNvPr>
          <p:cNvSpPr/>
          <p:nvPr/>
        </p:nvSpPr>
        <p:spPr>
          <a:xfrm>
            <a:off x="5055424" y="2729976"/>
            <a:ext cx="462401" cy="462401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Étoile : 5 branches 19">
            <a:extLst>
              <a:ext uri="{FF2B5EF4-FFF2-40B4-BE49-F238E27FC236}">
                <a16:creationId xmlns:a16="http://schemas.microsoft.com/office/drawing/2014/main" id="{CB9D1DA3-66CE-1F68-8209-F17CA663B87E}"/>
              </a:ext>
            </a:extLst>
          </p:cNvPr>
          <p:cNvSpPr/>
          <p:nvPr/>
        </p:nvSpPr>
        <p:spPr>
          <a:xfrm>
            <a:off x="6634822" y="2729976"/>
            <a:ext cx="462401" cy="462401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Étoile : 5 branches 20">
            <a:extLst>
              <a:ext uri="{FF2B5EF4-FFF2-40B4-BE49-F238E27FC236}">
                <a16:creationId xmlns:a16="http://schemas.microsoft.com/office/drawing/2014/main" id="{0344B3BA-BDC9-6D05-8E0E-826AB673E1F0}"/>
              </a:ext>
            </a:extLst>
          </p:cNvPr>
          <p:cNvSpPr/>
          <p:nvPr/>
        </p:nvSpPr>
        <p:spPr>
          <a:xfrm>
            <a:off x="7097223" y="2729976"/>
            <a:ext cx="462401" cy="462401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Étoile : 5 branches 21">
            <a:extLst>
              <a:ext uri="{FF2B5EF4-FFF2-40B4-BE49-F238E27FC236}">
                <a16:creationId xmlns:a16="http://schemas.microsoft.com/office/drawing/2014/main" id="{8C876C9B-BE51-C573-DE00-0121AA2002DA}"/>
              </a:ext>
            </a:extLst>
          </p:cNvPr>
          <p:cNvSpPr/>
          <p:nvPr/>
        </p:nvSpPr>
        <p:spPr>
          <a:xfrm>
            <a:off x="7559624" y="2729976"/>
            <a:ext cx="462401" cy="462401"/>
          </a:xfrm>
          <a:prstGeom prst="star5">
            <a:avLst/>
          </a:prstGeom>
          <a:solidFill>
            <a:srgbClr val="08154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Étoile : 5 branches 22">
            <a:extLst>
              <a:ext uri="{FF2B5EF4-FFF2-40B4-BE49-F238E27FC236}">
                <a16:creationId xmlns:a16="http://schemas.microsoft.com/office/drawing/2014/main" id="{9BF0BA35-CF87-350F-390C-019A261CF662}"/>
              </a:ext>
            </a:extLst>
          </p:cNvPr>
          <p:cNvSpPr/>
          <p:nvPr/>
        </p:nvSpPr>
        <p:spPr>
          <a:xfrm>
            <a:off x="8022025" y="2729976"/>
            <a:ext cx="462401" cy="462401"/>
          </a:xfrm>
          <a:prstGeom prst="star5">
            <a:avLst/>
          </a:prstGeom>
          <a:solidFill>
            <a:srgbClr val="08154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Étoile : 5 branches 23">
            <a:extLst>
              <a:ext uri="{FF2B5EF4-FFF2-40B4-BE49-F238E27FC236}">
                <a16:creationId xmlns:a16="http://schemas.microsoft.com/office/drawing/2014/main" id="{8413FC81-6293-F883-2A9A-B0F1AF2DFA42}"/>
              </a:ext>
            </a:extLst>
          </p:cNvPr>
          <p:cNvSpPr/>
          <p:nvPr/>
        </p:nvSpPr>
        <p:spPr>
          <a:xfrm>
            <a:off x="9849852" y="2729976"/>
            <a:ext cx="462401" cy="462401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Étoile : 5 branches 24">
            <a:extLst>
              <a:ext uri="{FF2B5EF4-FFF2-40B4-BE49-F238E27FC236}">
                <a16:creationId xmlns:a16="http://schemas.microsoft.com/office/drawing/2014/main" id="{14CC7594-FBF4-49A3-455D-EE7884C8E15F}"/>
              </a:ext>
            </a:extLst>
          </p:cNvPr>
          <p:cNvSpPr/>
          <p:nvPr/>
        </p:nvSpPr>
        <p:spPr>
          <a:xfrm>
            <a:off x="10312253" y="2729976"/>
            <a:ext cx="462401" cy="462401"/>
          </a:xfrm>
          <a:prstGeom prst="star5">
            <a:avLst/>
          </a:prstGeom>
          <a:solidFill>
            <a:srgbClr val="08154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Étoile : 5 branches 25">
            <a:extLst>
              <a:ext uri="{FF2B5EF4-FFF2-40B4-BE49-F238E27FC236}">
                <a16:creationId xmlns:a16="http://schemas.microsoft.com/office/drawing/2014/main" id="{49E8EB07-EF8E-6F1F-C4A2-0B17E192CDB7}"/>
              </a:ext>
            </a:extLst>
          </p:cNvPr>
          <p:cNvSpPr/>
          <p:nvPr/>
        </p:nvSpPr>
        <p:spPr>
          <a:xfrm>
            <a:off x="10774654" y="2729976"/>
            <a:ext cx="462401" cy="462401"/>
          </a:xfrm>
          <a:prstGeom prst="star5">
            <a:avLst/>
          </a:prstGeom>
          <a:solidFill>
            <a:srgbClr val="08154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Étoile : 5 branches 26">
            <a:extLst>
              <a:ext uri="{FF2B5EF4-FFF2-40B4-BE49-F238E27FC236}">
                <a16:creationId xmlns:a16="http://schemas.microsoft.com/office/drawing/2014/main" id="{B1BF571C-A7FF-44AE-2A8D-AF503A7957A5}"/>
              </a:ext>
            </a:extLst>
          </p:cNvPr>
          <p:cNvSpPr/>
          <p:nvPr/>
        </p:nvSpPr>
        <p:spPr>
          <a:xfrm>
            <a:off x="11237055" y="2729976"/>
            <a:ext cx="462401" cy="462401"/>
          </a:xfrm>
          <a:prstGeom prst="star5">
            <a:avLst/>
          </a:prstGeom>
          <a:solidFill>
            <a:srgbClr val="08154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B29EEE77-AC3D-AA45-7EB7-5B8EECA192E4}"/>
              </a:ext>
            </a:extLst>
          </p:cNvPr>
          <p:cNvCxnSpPr/>
          <p:nvPr/>
        </p:nvCxnSpPr>
        <p:spPr>
          <a:xfrm>
            <a:off x="5967663" y="2053389"/>
            <a:ext cx="0" cy="3015916"/>
          </a:xfrm>
          <a:prstGeom prst="line">
            <a:avLst/>
          </a:prstGeom>
          <a:ln>
            <a:solidFill>
              <a:srgbClr val="081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0FA79990-C288-61F2-78A4-DFA0D78126AB}"/>
              </a:ext>
            </a:extLst>
          </p:cNvPr>
          <p:cNvCxnSpPr/>
          <p:nvPr/>
        </p:nvCxnSpPr>
        <p:spPr>
          <a:xfrm>
            <a:off x="9272337" y="2053389"/>
            <a:ext cx="0" cy="3015916"/>
          </a:xfrm>
          <a:prstGeom prst="line">
            <a:avLst/>
          </a:prstGeom>
          <a:ln>
            <a:solidFill>
              <a:srgbClr val="081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Graphique 31" descr="Vibration du téléphone avec un remplissage uni">
            <a:extLst>
              <a:ext uri="{FF2B5EF4-FFF2-40B4-BE49-F238E27FC236}">
                <a16:creationId xmlns:a16="http://schemas.microsoft.com/office/drawing/2014/main" id="{DAF09B3F-1C12-516B-7C51-CC458A493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1822" y="5777399"/>
            <a:ext cx="641864" cy="64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01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EA04AD-F192-0318-95DE-00E1B19E9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43" y="2680798"/>
            <a:ext cx="3378630" cy="1089529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Recrutement des collecteurs des données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CD716B-3E22-48B3-41E0-03DC504A0601}"/>
              </a:ext>
            </a:extLst>
          </p:cNvPr>
          <p:cNvSpPr txBox="1"/>
          <p:nvPr/>
        </p:nvSpPr>
        <p:spPr>
          <a:xfrm>
            <a:off x="5149515" y="459437"/>
            <a:ext cx="55986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151A36"/>
                </a:solidFill>
                <a:latin typeface="Garamond" panose="02020404030301010803" pitchFamily="18" charset="0"/>
              </a:rPr>
              <a:t>Recrutés parmi les acteurs communautaires </a:t>
            </a:r>
          </a:p>
          <a:p>
            <a:r>
              <a:rPr lang="fr-FR" sz="2000" dirty="0">
                <a:solidFill>
                  <a:srgbClr val="151A36"/>
                </a:solidFill>
                <a:latin typeface="Garamond" panose="02020404030301010803" pitchFamily="18" charset="0"/>
              </a:rPr>
              <a:t>(anciens patients TB)</a:t>
            </a:r>
          </a:p>
          <a:p>
            <a:r>
              <a:rPr lang="fr-FR" sz="2000" dirty="0">
                <a:solidFill>
                  <a:srgbClr val="151A36"/>
                </a:solidFill>
                <a:latin typeface="Garamond" panose="02020404030301010803" pitchFamily="18" charset="0"/>
              </a:rPr>
              <a:t>Dans les OAC et OSC (</a:t>
            </a:r>
            <a:r>
              <a:rPr lang="fr-FR" sz="2000" dirty="0" err="1">
                <a:solidFill>
                  <a:srgbClr val="151A36"/>
                </a:solidFill>
                <a:latin typeface="Garamond" panose="02020404030301010803" pitchFamily="18" charset="0"/>
              </a:rPr>
              <a:t>PvVIH</a:t>
            </a:r>
            <a:r>
              <a:rPr lang="fr-FR" sz="2000" dirty="0">
                <a:solidFill>
                  <a:srgbClr val="151A36"/>
                </a:solidFill>
                <a:latin typeface="Garamond" panose="02020404030301010803" pitchFamily="18" charset="0"/>
              </a:rPr>
              <a:t> et autres acteurs)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7167A94-BF74-F936-5CE0-2DB9F1683B6B}"/>
              </a:ext>
            </a:extLst>
          </p:cNvPr>
          <p:cNvSpPr txBox="1"/>
          <p:nvPr/>
        </p:nvSpPr>
        <p:spPr>
          <a:xfrm>
            <a:off x="6448928" y="2480743"/>
            <a:ext cx="1844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151A36"/>
                </a:solidFill>
                <a:latin typeface="Garamond" panose="02020404030301010803" pitchFamily="18" charset="0"/>
              </a:rPr>
              <a:t>Ils sont </a:t>
            </a:r>
            <a:r>
              <a:rPr lang="fr-FR" sz="2000" b="1" dirty="0">
                <a:solidFill>
                  <a:srgbClr val="151A36"/>
                </a:solidFill>
                <a:latin typeface="Garamond" panose="02020404030301010803" pitchFamily="18" charset="0"/>
              </a:rPr>
              <a:t>formés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6D13C2B-4EE3-F62B-B3CA-47E2F87AD5C8}"/>
              </a:ext>
            </a:extLst>
          </p:cNvPr>
          <p:cNvSpPr txBox="1"/>
          <p:nvPr/>
        </p:nvSpPr>
        <p:spPr>
          <a:xfrm>
            <a:off x="5454318" y="3977148"/>
            <a:ext cx="2310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151A36"/>
                </a:solidFill>
                <a:latin typeface="Garamond" panose="02020404030301010803" pitchFamily="18" charset="0"/>
              </a:rPr>
              <a:t>Ils sont </a:t>
            </a:r>
            <a:r>
              <a:rPr lang="fr-FR" sz="2000" b="1" dirty="0">
                <a:solidFill>
                  <a:srgbClr val="151A36"/>
                </a:solidFill>
                <a:latin typeface="Garamond" panose="02020404030301010803" pitchFamily="18" charset="0"/>
              </a:rPr>
              <a:t>Supervisés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73C3DD6-7351-5319-551B-CD3CB8BF921F}"/>
              </a:ext>
            </a:extLst>
          </p:cNvPr>
          <p:cNvSpPr txBox="1"/>
          <p:nvPr/>
        </p:nvSpPr>
        <p:spPr>
          <a:xfrm>
            <a:off x="6322222" y="5473553"/>
            <a:ext cx="4790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1F274C"/>
                </a:solidFill>
                <a:latin typeface="Garamond" panose="02020404030301010803" pitchFamily="18" charset="0"/>
              </a:rPr>
              <a:t>Non rémunérés</a:t>
            </a:r>
            <a:r>
              <a:rPr lang="fr-FR" sz="2000" dirty="0">
                <a:solidFill>
                  <a:srgbClr val="1F274C"/>
                </a:solidFill>
                <a:latin typeface="Garamond" panose="02020404030301010803" pitchFamily="18" charset="0"/>
              </a:rPr>
              <a:t>, mais reçoivent un forfait pour le transport et la communication </a:t>
            </a:r>
          </a:p>
          <a:p>
            <a:r>
              <a:rPr lang="fr-FR" sz="2000" dirty="0">
                <a:solidFill>
                  <a:srgbClr val="1F274C"/>
                </a:solidFill>
                <a:latin typeface="Garamond" panose="02020404030301010803" pitchFamily="18" charset="0"/>
              </a:rPr>
              <a:t>(10 à 102 $)</a:t>
            </a:r>
          </a:p>
        </p:txBody>
      </p:sp>
    </p:spTree>
    <p:extLst>
      <p:ext uri="{BB962C8B-B14F-4D97-AF65-F5344CB8AC3E}">
        <p14:creationId xmlns:p14="http://schemas.microsoft.com/office/powerpoint/2010/main" val="941554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EA04AD-F192-0318-95DE-00E1B19E9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9592" y="227108"/>
            <a:ext cx="5107983" cy="867930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fr-FR" sz="2800" b="1" dirty="0">
                <a:solidFill>
                  <a:srgbClr val="08154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Nombre des sites couverte par collecteur</a:t>
            </a: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D298B6C0-2976-7678-C5E4-1F25BCA12AA2}"/>
              </a:ext>
            </a:extLst>
          </p:cNvPr>
          <p:cNvSpPr/>
          <p:nvPr/>
        </p:nvSpPr>
        <p:spPr>
          <a:xfrm rot="10800000">
            <a:off x="1875295" y="2395417"/>
            <a:ext cx="8899730" cy="4462581"/>
          </a:xfrm>
          <a:custGeom>
            <a:avLst/>
            <a:gdLst>
              <a:gd name="connsiteX0" fmla="*/ 196 w 2712204"/>
              <a:gd name="connsiteY0" fmla="*/ 0 h 1359977"/>
              <a:gd name="connsiteX1" fmla="*/ 2712009 w 2712204"/>
              <a:gd name="connsiteY1" fmla="*/ 0 h 1359977"/>
              <a:gd name="connsiteX2" fmla="*/ 2712204 w 2712204"/>
              <a:gd name="connsiteY2" fmla="*/ 3875 h 1359977"/>
              <a:gd name="connsiteX3" fmla="*/ 1356102 w 2712204"/>
              <a:gd name="connsiteY3" fmla="*/ 1359977 h 1359977"/>
              <a:gd name="connsiteX4" fmla="*/ 0 w 2712204"/>
              <a:gd name="connsiteY4" fmla="*/ 3875 h 1359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2204" h="1359977">
                <a:moveTo>
                  <a:pt x="196" y="0"/>
                </a:moveTo>
                <a:lnTo>
                  <a:pt x="2712009" y="0"/>
                </a:lnTo>
                <a:lnTo>
                  <a:pt x="2712204" y="3875"/>
                </a:lnTo>
                <a:cubicBezTo>
                  <a:pt x="2712204" y="752829"/>
                  <a:pt x="2105056" y="1359977"/>
                  <a:pt x="1356102" y="1359977"/>
                </a:cubicBezTo>
                <a:cubicBezTo>
                  <a:pt x="607148" y="1359977"/>
                  <a:pt x="0" y="752829"/>
                  <a:pt x="0" y="3875"/>
                </a:cubicBezTo>
                <a:close/>
              </a:path>
            </a:pathLst>
          </a:custGeom>
          <a:noFill/>
          <a:ln>
            <a:solidFill>
              <a:srgbClr val="0815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6" name="Graphique 15" descr="Quartier avec un remplissage uni">
            <a:extLst>
              <a:ext uri="{FF2B5EF4-FFF2-40B4-BE49-F238E27FC236}">
                <a16:creationId xmlns:a16="http://schemas.microsoft.com/office/drawing/2014/main" id="{18A75791-CF0E-CE6D-1C2F-43F55D204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0077" y="2843613"/>
            <a:ext cx="327498" cy="327498"/>
          </a:xfrm>
          <a:prstGeom prst="rect">
            <a:avLst/>
          </a:prstGeom>
        </p:spPr>
      </p:pic>
      <p:pic>
        <p:nvPicPr>
          <p:cNvPr id="18" name="Graphique 17" descr="Utilisateurs avec un remplissage uni">
            <a:extLst>
              <a:ext uri="{FF2B5EF4-FFF2-40B4-BE49-F238E27FC236}">
                <a16:creationId xmlns:a16="http://schemas.microsoft.com/office/drawing/2014/main" id="{994F6AF0-9B33-CB8D-17A5-A8F9CC17FB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35979" y="4423850"/>
            <a:ext cx="327498" cy="327498"/>
          </a:xfrm>
          <a:prstGeom prst="rect">
            <a:avLst/>
          </a:prstGeom>
        </p:spPr>
      </p:pic>
      <p:pic>
        <p:nvPicPr>
          <p:cNvPr id="20" name="Graphique 19" descr="Maison avec un remplissage uni">
            <a:extLst>
              <a:ext uri="{FF2B5EF4-FFF2-40B4-BE49-F238E27FC236}">
                <a16:creationId xmlns:a16="http://schemas.microsoft.com/office/drawing/2014/main" id="{3C2506E8-9768-ADC2-06A5-82A7A2D654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35194" y="2354289"/>
            <a:ext cx="327498" cy="327498"/>
          </a:xfrm>
          <a:prstGeom prst="rect">
            <a:avLst/>
          </a:prstGeom>
        </p:spPr>
      </p:pic>
      <p:pic>
        <p:nvPicPr>
          <p:cNvPr id="22" name="Graphique 21" descr="Médical avec un remplissage uni">
            <a:extLst>
              <a:ext uri="{FF2B5EF4-FFF2-40B4-BE49-F238E27FC236}">
                <a16:creationId xmlns:a16="http://schemas.microsoft.com/office/drawing/2014/main" id="{F1988BBD-4B1C-7104-EFC5-CBDA50CBAD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79451" y="4054425"/>
            <a:ext cx="327498" cy="32749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B642100-B60E-6458-2921-FF07CC335044}"/>
              </a:ext>
            </a:extLst>
          </p:cNvPr>
          <p:cNvGrpSpPr/>
          <p:nvPr/>
        </p:nvGrpSpPr>
        <p:grpSpPr>
          <a:xfrm>
            <a:off x="1360017" y="1430959"/>
            <a:ext cx="10053776" cy="3489982"/>
            <a:chOff x="1360017" y="1430959"/>
            <a:chExt cx="10053776" cy="3489982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8DB31544-87D9-729A-DF0B-68C6DF3FE192}"/>
                </a:ext>
              </a:extLst>
            </p:cNvPr>
            <p:cNvSpPr/>
            <p:nvPr/>
          </p:nvSpPr>
          <p:spPr>
            <a:xfrm>
              <a:off x="2417736" y="3874576"/>
              <a:ext cx="650928" cy="650928"/>
            </a:xfrm>
            <a:prstGeom prst="ellipse">
              <a:avLst/>
            </a:prstGeom>
            <a:solidFill>
              <a:srgbClr val="08154A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A8D1F72B-58A5-3415-3EA1-C17CF40876A7}"/>
                </a:ext>
              </a:extLst>
            </p:cNvPr>
            <p:cNvSpPr/>
            <p:nvPr/>
          </p:nvSpPr>
          <p:spPr>
            <a:xfrm>
              <a:off x="4773479" y="2240434"/>
              <a:ext cx="650928" cy="650928"/>
            </a:xfrm>
            <a:prstGeom prst="ellipse">
              <a:avLst/>
            </a:prstGeom>
            <a:solidFill>
              <a:srgbClr val="08154A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F166B9F-7FC7-767B-F4D0-0D4028745FD9}"/>
                </a:ext>
              </a:extLst>
            </p:cNvPr>
            <p:cNvSpPr/>
            <p:nvPr/>
          </p:nvSpPr>
          <p:spPr>
            <a:xfrm>
              <a:off x="8322591" y="2681787"/>
              <a:ext cx="650928" cy="650928"/>
            </a:xfrm>
            <a:prstGeom prst="ellipse">
              <a:avLst/>
            </a:prstGeom>
            <a:solidFill>
              <a:srgbClr val="08154A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3F723E39-2FD4-AF04-F958-4C7E91C97223}"/>
                </a:ext>
              </a:extLst>
            </p:cNvPr>
            <p:cNvSpPr/>
            <p:nvPr/>
          </p:nvSpPr>
          <p:spPr>
            <a:xfrm>
              <a:off x="9774264" y="4270013"/>
              <a:ext cx="650928" cy="650928"/>
            </a:xfrm>
            <a:prstGeom prst="ellipse">
              <a:avLst/>
            </a:prstGeom>
            <a:solidFill>
              <a:srgbClr val="08154A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2A85629E-4628-3F5E-2FFD-9E7B1631FD2C}"/>
                </a:ext>
              </a:extLst>
            </p:cNvPr>
            <p:cNvSpPr txBox="1"/>
            <p:nvPr/>
          </p:nvSpPr>
          <p:spPr>
            <a:xfrm>
              <a:off x="1679322" y="3041171"/>
              <a:ext cx="118494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5400" b="1" dirty="0">
                  <a:solidFill>
                    <a:srgbClr val="08154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1-5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D3B6EC6-526E-61E7-1E84-303E31BC07C7}"/>
                </a:ext>
              </a:extLst>
            </p:cNvPr>
            <p:cNvSpPr txBox="1"/>
            <p:nvPr/>
          </p:nvSpPr>
          <p:spPr>
            <a:xfrm>
              <a:off x="4506473" y="1430959"/>
              <a:ext cx="9541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5400" b="1" dirty="0">
                  <a:solidFill>
                    <a:srgbClr val="08154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05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9E58EAB-0810-6C48-D6E9-554A97F45835}"/>
                </a:ext>
              </a:extLst>
            </p:cNvPr>
            <p:cNvSpPr txBox="1"/>
            <p:nvPr/>
          </p:nvSpPr>
          <p:spPr>
            <a:xfrm>
              <a:off x="8130904" y="1835487"/>
              <a:ext cx="19543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5400" b="1" dirty="0">
                  <a:solidFill>
                    <a:srgbClr val="08154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10-20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9895FD2-8336-E58D-3F0F-D945AF349156}"/>
                </a:ext>
              </a:extLst>
            </p:cNvPr>
            <p:cNvSpPr txBox="1"/>
            <p:nvPr/>
          </p:nvSpPr>
          <p:spPr>
            <a:xfrm>
              <a:off x="10459686" y="3962185"/>
              <a:ext cx="9541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5400" b="1" dirty="0">
                  <a:solidFill>
                    <a:srgbClr val="08154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2115C873-36F3-158E-1F2D-292E000C4A9F}"/>
                </a:ext>
              </a:extLst>
            </p:cNvPr>
            <p:cNvSpPr txBox="1"/>
            <p:nvPr/>
          </p:nvSpPr>
          <p:spPr>
            <a:xfrm>
              <a:off x="1360017" y="3849171"/>
              <a:ext cx="118494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 dirty="0">
                  <a:solidFill>
                    <a:srgbClr val="08154A"/>
                  </a:solidFill>
                  <a:latin typeface="Garamond" panose="02020404030301010803" pitchFamily="18" charset="0"/>
                </a:rPr>
                <a:t>SITES</a:t>
              </a:r>
              <a:r>
                <a:rPr lang="fr-FR" dirty="0">
                  <a:solidFill>
                    <a:srgbClr val="08154A"/>
                  </a:solidFill>
                  <a:latin typeface="Garamond" panose="02020404030301010803" pitchFamily="18" charset="0"/>
                </a:rPr>
                <a:t> (ESS, SSC)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6569D65B-A412-5BAD-5F71-33B8B716FBC4}"/>
              </a:ext>
            </a:extLst>
          </p:cNvPr>
          <p:cNvSpPr txBox="1"/>
          <p:nvPr/>
        </p:nvSpPr>
        <p:spPr>
          <a:xfrm>
            <a:off x="4506473" y="2890976"/>
            <a:ext cx="11849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solidFill>
                  <a:srgbClr val="08154A"/>
                </a:solidFill>
                <a:latin typeface="Garamond" panose="02020404030301010803" pitchFamily="18" charset="0"/>
              </a:rPr>
              <a:t>Ménages</a:t>
            </a:r>
            <a:endParaRPr lang="fr-FR" dirty="0">
              <a:solidFill>
                <a:srgbClr val="08154A"/>
              </a:solidFill>
              <a:latin typeface="Garamond" panose="02020404030301010803" pitchFamily="18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82E80DF-5A35-4CCB-A2FF-A5809067C314}"/>
              </a:ext>
            </a:extLst>
          </p:cNvPr>
          <p:cNvSpPr txBox="1"/>
          <p:nvPr/>
        </p:nvSpPr>
        <p:spPr>
          <a:xfrm>
            <a:off x="8998521" y="2668697"/>
            <a:ext cx="11849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08154A"/>
                </a:solidFill>
                <a:latin typeface="Garamond" panose="02020404030301010803" pitchFamily="18" charset="0"/>
              </a:rPr>
              <a:t>CAC</a:t>
            </a:r>
            <a:endParaRPr lang="fr-FR" dirty="0">
              <a:solidFill>
                <a:srgbClr val="08154A"/>
              </a:solidFill>
              <a:latin typeface="Garamond" panose="02020404030301010803" pitchFamily="18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85E0982-5F26-2C2D-AAE5-C0C7C7718CEE}"/>
              </a:ext>
            </a:extLst>
          </p:cNvPr>
          <p:cNvSpPr txBox="1"/>
          <p:nvPr/>
        </p:nvSpPr>
        <p:spPr>
          <a:xfrm>
            <a:off x="10501939" y="4716238"/>
            <a:ext cx="11849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08154A"/>
                </a:solidFill>
                <a:latin typeface="Garamond" panose="02020404030301010803" pitchFamily="18" charset="0"/>
              </a:rPr>
              <a:t>CODESA</a:t>
            </a:r>
            <a:endParaRPr lang="fr-FR" dirty="0">
              <a:solidFill>
                <a:srgbClr val="08154A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975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47E769-936D-1386-536F-545897DCA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EC45E1A7-29CA-B701-CC9A-E27E6F0B30D7}"/>
              </a:ext>
            </a:extLst>
          </p:cNvPr>
          <p:cNvSpPr txBox="1"/>
          <p:nvPr/>
        </p:nvSpPr>
        <p:spPr>
          <a:xfrm>
            <a:off x="1010873" y="1349681"/>
            <a:ext cx="33337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Collecte numérique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 via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tablettes et applications mobiles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 (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KoboToolbox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,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OneImpact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 TB, ODK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Collect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D03E5B6-6328-E06C-3D71-32675B04A2F7}"/>
              </a:ext>
            </a:extLst>
          </p:cNvPr>
          <p:cNvSpPr txBox="1"/>
          <p:nvPr/>
        </p:nvSpPr>
        <p:spPr>
          <a:xfrm>
            <a:off x="3752850" y="5827693"/>
            <a:ext cx="51549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Comment les données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sont-elles collectées ?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7200375-2B97-A54B-7345-E18677071223}"/>
              </a:ext>
            </a:extLst>
          </p:cNvPr>
          <p:cNvCxnSpPr>
            <a:cxnSpLocks/>
          </p:cNvCxnSpPr>
          <p:nvPr/>
        </p:nvCxnSpPr>
        <p:spPr>
          <a:xfrm flipH="1" flipV="1">
            <a:off x="4400550" y="2043498"/>
            <a:ext cx="342900" cy="18535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75FD2DB-5204-207E-BFAA-16440A2D1385}"/>
              </a:ext>
            </a:extLst>
          </p:cNvPr>
          <p:cNvCxnSpPr>
            <a:cxnSpLocks/>
          </p:cNvCxnSpPr>
          <p:nvPr/>
        </p:nvCxnSpPr>
        <p:spPr>
          <a:xfrm flipH="1">
            <a:off x="419100" y="2043498"/>
            <a:ext cx="39814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CF174AE5-EFDD-3FCC-9938-5BFD7E3C7319}"/>
              </a:ext>
            </a:extLst>
          </p:cNvPr>
          <p:cNvSpPr/>
          <p:nvPr/>
        </p:nvSpPr>
        <p:spPr>
          <a:xfrm>
            <a:off x="297753" y="1758291"/>
            <a:ext cx="495300" cy="4953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Graphique 16" descr="Smartphone avec un remplissage uni">
            <a:extLst>
              <a:ext uri="{FF2B5EF4-FFF2-40B4-BE49-F238E27FC236}">
                <a16:creationId xmlns:a16="http://schemas.microsoft.com/office/drawing/2014/main" id="{8A7CB65B-0212-CD6D-057F-64BFC8DF0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991454">
            <a:off x="269891" y="1388828"/>
            <a:ext cx="690958" cy="69095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7AEE531-D720-43C3-D32C-6452019A1AC7}"/>
              </a:ext>
            </a:extLst>
          </p:cNvPr>
          <p:cNvSpPr txBox="1"/>
          <p:nvPr/>
        </p:nvSpPr>
        <p:spPr>
          <a:xfrm>
            <a:off x="793053" y="861932"/>
            <a:ext cx="3081078" cy="368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📌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Méthodes utilisées :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C0C0C0"/>
              </a:highlight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885CDF0-5F66-21F8-DCFF-F0549596FF0F}"/>
              </a:ext>
            </a:extLst>
          </p:cNvPr>
          <p:cNvCxnSpPr>
            <a:cxnSpLocks/>
          </p:cNvCxnSpPr>
          <p:nvPr/>
        </p:nvCxnSpPr>
        <p:spPr>
          <a:xfrm flipH="1">
            <a:off x="419100" y="3722669"/>
            <a:ext cx="36638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0A413D5C-1661-AD61-5BF7-6917C874F91B}"/>
              </a:ext>
            </a:extLst>
          </p:cNvPr>
          <p:cNvSpPr txBox="1"/>
          <p:nvPr/>
        </p:nvSpPr>
        <p:spPr>
          <a:xfrm>
            <a:off x="1207738" y="3408676"/>
            <a:ext cx="24864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Collecte papier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(dans les zones non digitalisées)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DE10ABFB-527A-B30F-69F2-882DB1D2E9CB}"/>
              </a:ext>
            </a:extLst>
          </p:cNvPr>
          <p:cNvSpPr/>
          <p:nvPr/>
        </p:nvSpPr>
        <p:spPr>
          <a:xfrm>
            <a:off x="254058" y="3475019"/>
            <a:ext cx="495300" cy="4953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6" name="Graphique 25" descr="Faire défiler avec un remplissage uni">
            <a:extLst>
              <a:ext uri="{FF2B5EF4-FFF2-40B4-BE49-F238E27FC236}">
                <a16:creationId xmlns:a16="http://schemas.microsoft.com/office/drawing/2014/main" id="{CAD2DBD1-88DB-16D0-A2DB-A455BA39F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5897" y="3205014"/>
            <a:ext cx="631622" cy="63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3680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807177-5B00-555F-5B55-161984DDE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A907229-E2C2-17C2-7346-AC69647C2CC0}"/>
              </a:ext>
            </a:extLst>
          </p:cNvPr>
          <p:cNvSpPr txBox="1"/>
          <p:nvPr/>
        </p:nvSpPr>
        <p:spPr>
          <a:xfrm>
            <a:off x="5680957" y="603584"/>
            <a:ext cx="558442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spc="-150" dirty="0">
                <a:solidFill>
                  <a:srgbClr val="0F2B6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les données sont-elles gérées et stockées ?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A2A2F15-ECAD-59F3-E78F-DA9D0EA651DB}"/>
              </a:ext>
            </a:extLst>
          </p:cNvPr>
          <p:cNvGrpSpPr/>
          <p:nvPr/>
        </p:nvGrpSpPr>
        <p:grpSpPr>
          <a:xfrm>
            <a:off x="5260289" y="1901786"/>
            <a:ext cx="6762760" cy="4321844"/>
            <a:chOff x="5260289" y="1901786"/>
            <a:chExt cx="6762760" cy="432184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5B6AD684-BC98-AB6B-4426-77F743027A50}"/>
                </a:ext>
              </a:extLst>
            </p:cNvPr>
            <p:cNvSpPr/>
            <p:nvPr/>
          </p:nvSpPr>
          <p:spPr>
            <a:xfrm>
              <a:off x="5260289" y="1901786"/>
              <a:ext cx="681643" cy="681643"/>
            </a:xfrm>
            <a:prstGeom prst="ellipse">
              <a:avLst/>
            </a:prstGeom>
            <a:noFill/>
            <a:ln>
              <a:solidFill>
                <a:srgbClr val="0F2B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63DA9E1B-7190-9F8C-7BA4-B0B6FA8F0CB2}"/>
                </a:ext>
              </a:extLst>
            </p:cNvPr>
            <p:cNvSpPr/>
            <p:nvPr/>
          </p:nvSpPr>
          <p:spPr>
            <a:xfrm>
              <a:off x="5409917" y="2051414"/>
              <a:ext cx="382386" cy="382386"/>
            </a:xfrm>
            <a:prstGeom prst="ellipse">
              <a:avLst/>
            </a:prstGeom>
            <a:solidFill>
              <a:srgbClr val="0F2B6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1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E604933-263F-E5D6-1791-4436FE7C3A40}"/>
                </a:ext>
              </a:extLst>
            </p:cNvPr>
            <p:cNvSpPr txBox="1"/>
            <p:nvPr/>
          </p:nvSpPr>
          <p:spPr>
            <a:xfrm>
              <a:off x="5941931" y="1937098"/>
              <a:ext cx="343315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rgbClr val="0F2B6C"/>
                  </a:solidFill>
                  <a:latin typeface="Garamond" panose="02020404030301010803" pitchFamily="18" charset="0"/>
                </a:rPr>
                <a:t>Serveurs cloud sécurisés</a:t>
              </a:r>
              <a:r>
                <a:rPr lang="fr-FR" dirty="0">
                  <a:solidFill>
                    <a:srgbClr val="0F2B6C"/>
                  </a:solidFill>
                  <a:latin typeface="Garamond" panose="02020404030301010803" pitchFamily="18" charset="0"/>
                </a:rPr>
                <a:t> </a:t>
              </a:r>
            </a:p>
            <a:p>
              <a:r>
                <a:rPr lang="fr-FR" dirty="0">
                  <a:solidFill>
                    <a:srgbClr val="0F2B6C"/>
                  </a:solidFill>
                  <a:latin typeface="Garamond" panose="02020404030301010803" pitchFamily="18" charset="0"/>
                </a:rPr>
                <a:t>(</a:t>
              </a:r>
              <a:r>
                <a:rPr lang="fr-FR" dirty="0" err="1">
                  <a:solidFill>
                    <a:srgbClr val="0F2B6C"/>
                  </a:solidFill>
                  <a:latin typeface="Garamond" panose="02020404030301010803" pitchFamily="18" charset="0"/>
                </a:rPr>
                <a:t>Hostinger</a:t>
              </a:r>
              <a:r>
                <a:rPr lang="fr-FR" dirty="0">
                  <a:solidFill>
                    <a:srgbClr val="0F2B6C"/>
                  </a:solidFill>
                  <a:latin typeface="Garamond" panose="02020404030301010803" pitchFamily="18" charset="0"/>
                </a:rPr>
                <a:t>, </a:t>
              </a:r>
              <a:r>
                <a:rPr lang="fr-FR" dirty="0" err="1">
                  <a:solidFill>
                    <a:srgbClr val="0F2B6C"/>
                  </a:solidFill>
                  <a:latin typeface="Garamond" panose="02020404030301010803" pitchFamily="18" charset="0"/>
                </a:rPr>
                <a:t>OneImpact</a:t>
              </a:r>
              <a:r>
                <a:rPr lang="fr-FR" dirty="0">
                  <a:solidFill>
                    <a:srgbClr val="0F2B6C"/>
                  </a:solidFill>
                  <a:latin typeface="Garamond" panose="02020404030301010803" pitchFamily="18" charset="0"/>
                </a:rPr>
                <a:t> TB)</a:t>
              </a: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4E1D40A5-05B7-DF9F-00D8-5CAB02CFB59C}"/>
                </a:ext>
              </a:extLst>
            </p:cNvPr>
            <p:cNvCxnSpPr>
              <a:cxnSpLocks/>
              <a:stCxn id="7" idx="4"/>
              <a:endCxn id="13" idx="1"/>
            </p:cNvCxnSpPr>
            <p:nvPr/>
          </p:nvCxnSpPr>
          <p:spPr>
            <a:xfrm>
              <a:off x="5601111" y="2583429"/>
              <a:ext cx="1592314" cy="4911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4084F8A-0C01-B29D-98F6-AC3331CB1547}"/>
                </a:ext>
              </a:extLst>
            </p:cNvPr>
            <p:cNvSpPr/>
            <p:nvPr/>
          </p:nvSpPr>
          <p:spPr>
            <a:xfrm>
              <a:off x="7093601" y="2974784"/>
              <a:ext cx="681643" cy="681643"/>
            </a:xfrm>
            <a:prstGeom prst="ellipse">
              <a:avLst/>
            </a:prstGeom>
            <a:noFill/>
            <a:ln>
              <a:solidFill>
                <a:srgbClr val="0F2B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E425CA7-DF30-139B-FF71-7FD3F75C5F3D}"/>
                </a:ext>
              </a:extLst>
            </p:cNvPr>
            <p:cNvSpPr/>
            <p:nvPr/>
          </p:nvSpPr>
          <p:spPr>
            <a:xfrm>
              <a:off x="7243229" y="3124412"/>
              <a:ext cx="382386" cy="382386"/>
            </a:xfrm>
            <a:prstGeom prst="ellipse">
              <a:avLst/>
            </a:prstGeom>
            <a:solidFill>
              <a:srgbClr val="0F2B6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40B042B-B7A1-4454-3DC8-DF922F2AA3CE}"/>
                </a:ext>
              </a:extLst>
            </p:cNvPr>
            <p:cNvSpPr txBox="1"/>
            <p:nvPr/>
          </p:nvSpPr>
          <p:spPr>
            <a:xfrm>
              <a:off x="7775243" y="2992439"/>
              <a:ext cx="424780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rgbClr val="0F2B6C"/>
                  </a:solidFill>
                  <a:latin typeface="Garamond" panose="02020404030301010803" pitchFamily="18" charset="0"/>
                </a:rPr>
                <a:t>Bases de données locales </a:t>
              </a:r>
            </a:p>
            <a:p>
              <a:r>
                <a:rPr lang="fr-FR" dirty="0">
                  <a:solidFill>
                    <a:srgbClr val="0F2B6C"/>
                  </a:solidFill>
                  <a:latin typeface="Garamond" panose="02020404030301010803" pitchFamily="18" charset="0"/>
                </a:rPr>
                <a:t>(Excel, Epi Info, DHIS2)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8421E69C-ABB3-6183-5FBD-91911D69F457}"/>
                </a:ext>
              </a:extLst>
            </p:cNvPr>
            <p:cNvSpPr/>
            <p:nvPr/>
          </p:nvSpPr>
          <p:spPr>
            <a:xfrm>
              <a:off x="6511783" y="5541987"/>
              <a:ext cx="681643" cy="681643"/>
            </a:xfrm>
            <a:prstGeom prst="ellipse">
              <a:avLst/>
            </a:prstGeom>
            <a:noFill/>
            <a:ln>
              <a:solidFill>
                <a:srgbClr val="0F2B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692E2987-CEE0-FDC9-60F0-954B218AF326}"/>
                </a:ext>
              </a:extLst>
            </p:cNvPr>
            <p:cNvSpPr/>
            <p:nvPr/>
          </p:nvSpPr>
          <p:spPr>
            <a:xfrm>
              <a:off x="6661411" y="5691615"/>
              <a:ext cx="382386" cy="382386"/>
            </a:xfrm>
            <a:prstGeom prst="ellipse">
              <a:avLst/>
            </a:prstGeom>
            <a:solidFill>
              <a:srgbClr val="0F2B6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4</a:t>
              </a:r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D93E288A-0B27-4DB5-7602-B3FF1DB86CFC}"/>
                </a:ext>
              </a:extLst>
            </p:cNvPr>
            <p:cNvCxnSpPr>
              <a:cxnSpLocks/>
              <a:stCxn id="13" idx="3"/>
              <a:endCxn id="9" idx="7"/>
            </p:cNvCxnSpPr>
            <p:nvPr/>
          </p:nvCxnSpPr>
          <p:spPr>
            <a:xfrm flipH="1">
              <a:off x="6411959" y="3556603"/>
              <a:ext cx="781466" cy="7454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428AB0CE-3163-C378-9627-536DEEE59A86}"/>
                </a:ext>
              </a:extLst>
            </p:cNvPr>
            <p:cNvSpPr txBox="1"/>
            <p:nvPr/>
          </p:nvSpPr>
          <p:spPr>
            <a:xfrm>
              <a:off x="7193425" y="5524330"/>
              <a:ext cx="424780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rgbClr val="0F2B6C"/>
                  </a:solidFill>
                  <a:latin typeface="Garamond" panose="02020404030301010803" pitchFamily="18" charset="0"/>
                </a:rPr>
                <a:t>Accès restreint selon le niveau de responsabilité</a:t>
              </a:r>
              <a:endParaRPr lang="fr-FR" dirty="0">
                <a:solidFill>
                  <a:srgbClr val="0F2B6C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55AE3349-09DF-17E7-F42D-93F16FF0F879}"/>
                </a:ext>
              </a:extLst>
            </p:cNvPr>
            <p:cNvSpPr txBox="1"/>
            <p:nvPr/>
          </p:nvSpPr>
          <p:spPr>
            <a:xfrm>
              <a:off x="6661411" y="4451332"/>
              <a:ext cx="29883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0F2B6C"/>
                  </a:solidFill>
                  <a:latin typeface="Garamond" panose="02020404030301010803" pitchFamily="18" charset="0"/>
                </a:rPr>
                <a:t>Archivage en dure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0451BF6-8067-1EB7-6032-D229B26D3516}"/>
                </a:ext>
              </a:extLst>
            </p:cNvPr>
            <p:cNvSpPr/>
            <p:nvPr/>
          </p:nvSpPr>
          <p:spPr>
            <a:xfrm>
              <a:off x="5830140" y="4202189"/>
              <a:ext cx="681643" cy="681643"/>
            </a:xfrm>
            <a:prstGeom prst="ellipse">
              <a:avLst/>
            </a:prstGeom>
            <a:noFill/>
            <a:ln>
              <a:solidFill>
                <a:srgbClr val="0F2B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D9E0AE93-D690-0A0C-429E-DDBABB2DCB2B}"/>
                </a:ext>
              </a:extLst>
            </p:cNvPr>
            <p:cNvSpPr/>
            <p:nvPr/>
          </p:nvSpPr>
          <p:spPr>
            <a:xfrm>
              <a:off x="5979768" y="4351817"/>
              <a:ext cx="382386" cy="382386"/>
            </a:xfrm>
            <a:prstGeom prst="ellipse">
              <a:avLst/>
            </a:prstGeom>
            <a:solidFill>
              <a:srgbClr val="0F2B6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3</a:t>
              </a: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AA8C7E22-F020-D874-EED9-A89094F096B4}"/>
                </a:ext>
              </a:extLst>
            </p:cNvPr>
            <p:cNvCxnSpPr>
              <a:stCxn id="9" idx="4"/>
              <a:endCxn id="16" idx="0"/>
            </p:cNvCxnSpPr>
            <p:nvPr/>
          </p:nvCxnSpPr>
          <p:spPr>
            <a:xfrm>
              <a:off x="6170962" y="4883832"/>
              <a:ext cx="681643" cy="658155"/>
            </a:xfrm>
            <a:prstGeom prst="line">
              <a:avLst/>
            </a:prstGeom>
            <a:ln>
              <a:solidFill>
                <a:srgbClr val="081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5366094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E3AB5F-F095-5D84-702C-A6B0AA0F0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029F129-59CA-5686-CF42-B7C54B1907C2}"/>
              </a:ext>
            </a:extLst>
          </p:cNvPr>
          <p:cNvSpPr txBox="1"/>
          <p:nvPr/>
        </p:nvSpPr>
        <p:spPr>
          <a:xfrm>
            <a:off x="5680957" y="603584"/>
            <a:ext cx="55844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spc="-150" dirty="0">
                <a:solidFill>
                  <a:srgbClr val="0F2B6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Bases des données utilisées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BC81E7D-ED96-5557-6734-801D5BE22427}"/>
              </a:ext>
            </a:extLst>
          </p:cNvPr>
          <p:cNvGrpSpPr/>
          <p:nvPr/>
        </p:nvGrpSpPr>
        <p:grpSpPr>
          <a:xfrm>
            <a:off x="5222929" y="1965609"/>
            <a:ext cx="6845246" cy="3035042"/>
            <a:chOff x="5222929" y="1965609"/>
            <a:chExt cx="6916074" cy="3035042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08C8EF0C-5F1C-36AC-589B-83517E27485F}"/>
                </a:ext>
              </a:extLst>
            </p:cNvPr>
            <p:cNvSpPr/>
            <p:nvPr/>
          </p:nvSpPr>
          <p:spPr>
            <a:xfrm>
              <a:off x="7835924" y="1965609"/>
              <a:ext cx="681643" cy="681643"/>
            </a:xfrm>
            <a:prstGeom prst="ellipse">
              <a:avLst/>
            </a:prstGeom>
            <a:noFill/>
            <a:ln>
              <a:solidFill>
                <a:srgbClr val="0F2B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0824CB75-9798-2B51-A19F-135486AD7393}"/>
                </a:ext>
              </a:extLst>
            </p:cNvPr>
            <p:cNvSpPr/>
            <p:nvPr/>
          </p:nvSpPr>
          <p:spPr>
            <a:xfrm>
              <a:off x="7985552" y="2115237"/>
              <a:ext cx="382386" cy="382386"/>
            </a:xfrm>
            <a:prstGeom prst="ellipse">
              <a:avLst/>
            </a:prstGeom>
            <a:solidFill>
              <a:srgbClr val="0F2B6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1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B0BA905-AAA0-26D0-CA1C-6E8EEA1682F3}"/>
                </a:ext>
              </a:extLst>
            </p:cNvPr>
            <p:cNvSpPr txBox="1"/>
            <p:nvPr/>
          </p:nvSpPr>
          <p:spPr>
            <a:xfrm>
              <a:off x="8517566" y="2000921"/>
              <a:ext cx="343315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rgbClr val="0F2B6C"/>
                  </a:solidFill>
                  <a:latin typeface="Garamond" panose="02020404030301010803" pitchFamily="18" charset="0"/>
                </a:rPr>
                <a:t>Serveur Local</a:t>
              </a:r>
            </a:p>
            <a:p>
              <a:r>
                <a:rPr lang="fr-FR" dirty="0">
                  <a:solidFill>
                    <a:srgbClr val="0F2B6C"/>
                  </a:solidFill>
                  <a:latin typeface="Garamond" panose="02020404030301010803" pitchFamily="18" charset="0"/>
                </a:rPr>
                <a:t>Coût : 2000$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42FC50A-E7DE-032C-181E-70EF34C622AA}"/>
                </a:ext>
              </a:extLst>
            </p:cNvPr>
            <p:cNvSpPr/>
            <p:nvPr/>
          </p:nvSpPr>
          <p:spPr>
            <a:xfrm>
              <a:off x="7209555" y="4059666"/>
              <a:ext cx="681643" cy="681643"/>
            </a:xfrm>
            <a:prstGeom prst="ellipse">
              <a:avLst/>
            </a:prstGeom>
            <a:noFill/>
            <a:ln>
              <a:solidFill>
                <a:srgbClr val="0F2B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3395F38-6922-A485-3A14-7BFE91566FB1}"/>
                </a:ext>
              </a:extLst>
            </p:cNvPr>
            <p:cNvSpPr/>
            <p:nvPr/>
          </p:nvSpPr>
          <p:spPr>
            <a:xfrm>
              <a:off x="7359183" y="4209294"/>
              <a:ext cx="382386" cy="382386"/>
            </a:xfrm>
            <a:prstGeom prst="ellipse">
              <a:avLst/>
            </a:prstGeom>
            <a:solidFill>
              <a:srgbClr val="0F2B6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6F51A4B-A92B-DA41-1898-BD00B6C5C393}"/>
                </a:ext>
              </a:extLst>
            </p:cNvPr>
            <p:cNvSpPr txBox="1"/>
            <p:nvPr/>
          </p:nvSpPr>
          <p:spPr>
            <a:xfrm>
              <a:off x="7891197" y="4077321"/>
              <a:ext cx="424780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rgbClr val="0F2B6C"/>
                  </a:solidFill>
                  <a:latin typeface="Garamond" panose="02020404030301010803" pitchFamily="18" charset="0"/>
                </a:rPr>
                <a:t>PostgreSQL, </a:t>
              </a:r>
              <a:r>
                <a:rPr lang="fr-FR" b="1" dirty="0" err="1">
                  <a:solidFill>
                    <a:srgbClr val="0F2B6C"/>
                  </a:solidFill>
                  <a:latin typeface="Garamond" panose="02020404030301010803" pitchFamily="18" charset="0"/>
                </a:rPr>
                <a:t>SQLserver</a:t>
              </a:r>
              <a:r>
                <a:rPr lang="fr-FR" b="1" dirty="0">
                  <a:solidFill>
                    <a:srgbClr val="0F2B6C"/>
                  </a:solidFill>
                  <a:latin typeface="Garamond" panose="02020404030301010803" pitchFamily="18" charset="0"/>
                </a:rPr>
                <a:t>, </a:t>
              </a:r>
              <a:r>
                <a:rPr lang="fr-FR" b="1" dirty="0" err="1">
                  <a:solidFill>
                    <a:srgbClr val="0F2B6C"/>
                  </a:solidFill>
                  <a:latin typeface="Garamond" panose="02020404030301010803" pitchFamily="18" charset="0"/>
                </a:rPr>
                <a:t>Kobocollect</a:t>
              </a:r>
              <a:r>
                <a:rPr lang="fr-FR" b="1" dirty="0">
                  <a:solidFill>
                    <a:srgbClr val="0F2B6C"/>
                  </a:solidFill>
                  <a:latin typeface="Garamond" panose="02020404030301010803" pitchFamily="18" charset="0"/>
                </a:rPr>
                <a:t> server</a:t>
              </a:r>
            </a:p>
            <a:p>
              <a:r>
                <a:rPr lang="fr-FR" dirty="0">
                  <a:solidFill>
                    <a:srgbClr val="0F2B6C"/>
                  </a:solidFill>
                  <a:latin typeface="Garamond" panose="02020404030301010803" pitchFamily="18" charset="0"/>
                </a:rPr>
                <a:t>Coût : 1000$ - 1500$ / an</a:t>
              </a:r>
            </a:p>
          </p:txBody>
        </p: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AF880675-D6A1-0F0D-CC25-E4B636A21F19}"/>
                </a:ext>
              </a:extLst>
            </p:cNvPr>
            <p:cNvCxnSpPr>
              <a:stCxn id="7" idx="2"/>
            </p:cNvCxnSpPr>
            <p:nvPr/>
          </p:nvCxnSpPr>
          <p:spPr>
            <a:xfrm flipH="1">
              <a:off x="5222929" y="2306431"/>
              <a:ext cx="2612995" cy="8179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7D28E160-D4AC-A9AA-4120-5E69B8D2DA49}"/>
                </a:ext>
              </a:extLst>
            </p:cNvPr>
            <p:cNvCxnSpPr>
              <a:endCxn id="13" idx="2"/>
            </p:cNvCxnSpPr>
            <p:nvPr/>
          </p:nvCxnSpPr>
          <p:spPr>
            <a:xfrm>
              <a:off x="5222929" y="3124412"/>
              <a:ext cx="1986626" cy="127607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5296844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641CE5-68FB-C3A4-A97E-5BD8D52C0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0644C754-7513-128A-34C5-05497AB1FBA2}"/>
              </a:ext>
            </a:extLst>
          </p:cNvPr>
          <p:cNvSpPr txBox="1"/>
          <p:nvPr/>
        </p:nvSpPr>
        <p:spPr>
          <a:xfrm>
            <a:off x="635924" y="721747"/>
            <a:ext cx="60932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les données </a:t>
            </a:r>
          </a:p>
          <a:p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sont-elles analysées et partagées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CAC87A-355D-85C6-5672-7A2635CF5AEA}"/>
              </a:ext>
            </a:extLst>
          </p:cNvPr>
          <p:cNvSpPr txBox="1"/>
          <p:nvPr/>
        </p:nvSpPr>
        <p:spPr>
          <a:xfrm>
            <a:off x="635924" y="1984955"/>
            <a:ext cx="6093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📌 </a:t>
            </a:r>
            <a:r>
              <a:rPr lang="fr-FR" b="1" dirty="0">
                <a:solidFill>
                  <a:schemeClr val="bg1"/>
                </a:solidFill>
                <a:latin typeface="Garamond" panose="02020404030301010803" pitchFamily="18" charset="0"/>
              </a:rPr>
              <a:t>Processus d’analyse des données </a:t>
            </a:r>
            <a:endParaRPr lang="fr-FR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F804D6C-4756-268C-B3BE-A1B730CBAF4C}"/>
              </a:ext>
            </a:extLst>
          </p:cNvPr>
          <p:cNvCxnSpPr/>
          <p:nvPr/>
        </p:nvCxnSpPr>
        <p:spPr>
          <a:xfrm>
            <a:off x="0" y="2354287"/>
            <a:ext cx="467175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phique 13" descr="Partie gauche du cerveau avec un remplissage uni">
            <a:extLst>
              <a:ext uri="{FF2B5EF4-FFF2-40B4-BE49-F238E27FC236}">
                <a16:creationId xmlns:a16="http://schemas.microsoft.com/office/drawing/2014/main" id="{25EC9583-8300-0AAB-B068-EB11EB8885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924" y="2630668"/>
            <a:ext cx="694110" cy="69411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5DBBB75-FD5B-A4AD-A7E5-A95BCD027E39}"/>
              </a:ext>
            </a:extLst>
          </p:cNvPr>
          <p:cNvSpPr txBox="1"/>
          <p:nvPr/>
        </p:nvSpPr>
        <p:spPr>
          <a:xfrm>
            <a:off x="1280155" y="2793057"/>
            <a:ext cx="6093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Nettoyage et organisation des données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FD8B895-5B7F-E283-C932-6FDA64A9870B}"/>
              </a:ext>
            </a:extLst>
          </p:cNvPr>
          <p:cNvCxnSpPr/>
          <p:nvPr/>
        </p:nvCxnSpPr>
        <p:spPr>
          <a:xfrm>
            <a:off x="982979" y="3324778"/>
            <a:ext cx="0" cy="27638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Graphique 21" descr="Nuage de points avec un remplissage uni">
            <a:extLst>
              <a:ext uri="{FF2B5EF4-FFF2-40B4-BE49-F238E27FC236}">
                <a16:creationId xmlns:a16="http://schemas.microsoft.com/office/drawing/2014/main" id="{5C64F160-A81B-69A3-E807-FD2C18E757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5925" y="3523574"/>
            <a:ext cx="644228" cy="644228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5AFE8FF2-5D41-5324-8D47-1D373B857A0F}"/>
              </a:ext>
            </a:extLst>
          </p:cNvPr>
          <p:cNvSpPr txBox="1"/>
          <p:nvPr/>
        </p:nvSpPr>
        <p:spPr>
          <a:xfrm>
            <a:off x="1280155" y="3695612"/>
            <a:ext cx="6093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Analyse statistique avancée (Excel, Epi Info)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BA59CB9A-4FB8-3F4A-F09F-9AFFBCFEC98E}"/>
              </a:ext>
            </a:extLst>
          </p:cNvPr>
          <p:cNvCxnSpPr/>
          <p:nvPr/>
        </p:nvCxnSpPr>
        <p:spPr>
          <a:xfrm>
            <a:off x="982979" y="4167802"/>
            <a:ext cx="0" cy="27638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Graphique 25" descr="Graphique à barres avec un remplissage uni">
            <a:extLst>
              <a:ext uri="{FF2B5EF4-FFF2-40B4-BE49-F238E27FC236}">
                <a16:creationId xmlns:a16="http://schemas.microsoft.com/office/drawing/2014/main" id="{4D14A017-EF35-2BBD-341B-D30FF599E1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1259" y="4435778"/>
            <a:ext cx="644227" cy="644227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B22846E8-5001-5673-F42A-F3CD8F0051EC}"/>
              </a:ext>
            </a:extLst>
          </p:cNvPr>
          <p:cNvSpPr txBox="1"/>
          <p:nvPr/>
        </p:nvSpPr>
        <p:spPr>
          <a:xfrm>
            <a:off x="1280155" y="4541017"/>
            <a:ext cx="6093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Visualisation des tendances et anomalies</a:t>
            </a: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49E42D17-574B-E5AA-AB8C-5FCA8BE3054D}"/>
              </a:ext>
            </a:extLst>
          </p:cNvPr>
          <p:cNvCxnSpPr/>
          <p:nvPr/>
        </p:nvCxnSpPr>
        <p:spPr>
          <a:xfrm>
            <a:off x="982979" y="5080005"/>
            <a:ext cx="0" cy="27638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Graphique 29" descr="Partager avec un remplissage uni">
            <a:extLst>
              <a:ext uri="{FF2B5EF4-FFF2-40B4-BE49-F238E27FC236}">
                <a16:creationId xmlns:a16="http://schemas.microsoft.com/office/drawing/2014/main" id="{22AA8513-A76D-6ACA-AFA4-EAF1DFED45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5924" y="5298097"/>
            <a:ext cx="694111" cy="694111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4A2CF3C8-31E0-3769-DCAB-AA5B790FB1E0}"/>
              </a:ext>
            </a:extLst>
          </p:cNvPr>
          <p:cNvSpPr txBox="1"/>
          <p:nvPr/>
        </p:nvSpPr>
        <p:spPr>
          <a:xfrm>
            <a:off x="1280153" y="5080005"/>
            <a:ext cx="6093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Garamond" panose="02020404030301010803" pitchFamily="18" charset="0"/>
              </a:rPr>
              <a:t>Partage</a:t>
            </a:r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0F47CED-97C8-1531-C3D0-5DBC53809EFF}"/>
              </a:ext>
            </a:extLst>
          </p:cNvPr>
          <p:cNvSpPr txBox="1"/>
          <p:nvPr/>
        </p:nvSpPr>
        <p:spPr>
          <a:xfrm>
            <a:off x="1333165" y="6321829"/>
            <a:ext cx="6093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Retro information aux communautés (focus-group)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0E4F00E-ADF9-B9A1-1BA9-39591E87DAC0}"/>
              </a:ext>
            </a:extLst>
          </p:cNvPr>
          <p:cNvSpPr txBox="1"/>
          <p:nvPr/>
        </p:nvSpPr>
        <p:spPr>
          <a:xfrm>
            <a:off x="1343065" y="5422748"/>
            <a:ext cx="6093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Plaidoyer (décideurs)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70339E-069C-1DBC-6896-304371105247}"/>
              </a:ext>
            </a:extLst>
          </p:cNvPr>
          <p:cNvSpPr txBox="1"/>
          <p:nvPr/>
        </p:nvSpPr>
        <p:spPr>
          <a:xfrm>
            <a:off x="1366814" y="5880464"/>
            <a:ext cx="6093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Garamond" panose="02020404030301010803" pitchFamily="18" charset="0"/>
              </a:rPr>
              <a:t>Imprimés (Version dure)</a:t>
            </a:r>
          </a:p>
        </p:txBody>
      </p:sp>
    </p:spTree>
    <p:extLst>
      <p:ext uri="{BB962C8B-B14F-4D97-AF65-F5344CB8AC3E}">
        <p14:creationId xmlns:p14="http://schemas.microsoft.com/office/powerpoint/2010/main" val="426272427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F9FFB1-06DD-B692-65C8-34852FA0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C9431D3-99D4-C11E-61B9-FAE8B355FC7E}"/>
              </a:ext>
            </a:extLst>
          </p:cNvPr>
          <p:cNvSpPr txBox="1"/>
          <p:nvPr/>
        </p:nvSpPr>
        <p:spPr>
          <a:xfrm>
            <a:off x="1201948" y="651281"/>
            <a:ext cx="360252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spc="-150" dirty="0">
                <a:solidFill>
                  <a:srgbClr val="0F2B6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Partage</a:t>
            </a:r>
          </a:p>
          <a:p>
            <a:pPr algn="ctr"/>
            <a:r>
              <a:rPr lang="fr-FR" sz="3200" b="1" spc="-150" dirty="0">
                <a:solidFill>
                  <a:srgbClr val="0F2B6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données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67B4733-5169-79F1-66CE-CF7F184C93C6}"/>
              </a:ext>
            </a:extLst>
          </p:cNvPr>
          <p:cNvGrpSpPr/>
          <p:nvPr/>
        </p:nvGrpSpPr>
        <p:grpSpPr>
          <a:xfrm>
            <a:off x="5245192" y="799485"/>
            <a:ext cx="4684924" cy="3969411"/>
            <a:chOff x="5245192" y="799485"/>
            <a:chExt cx="4684924" cy="3969411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8902559-E22F-1092-A09B-421D78B86DD0}"/>
                </a:ext>
              </a:extLst>
            </p:cNvPr>
            <p:cNvSpPr txBox="1"/>
            <p:nvPr/>
          </p:nvSpPr>
          <p:spPr>
            <a:xfrm>
              <a:off x="5896683" y="799485"/>
              <a:ext cx="403343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dirty="0">
                  <a:solidFill>
                    <a:schemeClr val="bg1"/>
                  </a:solidFill>
                  <a:latin typeface="Garamond" panose="02020404030301010803" pitchFamily="18" charset="0"/>
                </a:rPr>
                <a:t>Réunion des comités de Pilotage, Version dure et électronique</a:t>
              </a:r>
              <a:endParaRPr lang="fr-FR" sz="200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9816108-220D-28A0-FD0D-66A6141BD779}"/>
                </a:ext>
              </a:extLst>
            </p:cNvPr>
            <p:cNvSpPr/>
            <p:nvPr/>
          </p:nvSpPr>
          <p:spPr>
            <a:xfrm>
              <a:off x="5315427" y="988412"/>
              <a:ext cx="402956" cy="402956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DD9A6A5-6664-635A-22CC-E1B2B4641755}"/>
                </a:ext>
              </a:extLst>
            </p:cNvPr>
            <p:cNvSpPr txBox="1"/>
            <p:nvPr/>
          </p:nvSpPr>
          <p:spPr>
            <a:xfrm>
              <a:off x="6247488" y="4122565"/>
              <a:ext cx="33318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  <a:latin typeface="Garamond" panose="02020404030301010803" pitchFamily="18" charset="0"/>
                </a:rPr>
                <a:t>Retro information aux communautés (focus-group)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801F4BB-93D5-FBA8-1497-45ABCEB80F98}"/>
                </a:ext>
              </a:extLst>
            </p:cNvPr>
            <p:cNvSpPr txBox="1"/>
            <p:nvPr/>
          </p:nvSpPr>
          <p:spPr>
            <a:xfrm>
              <a:off x="5892577" y="3167363"/>
              <a:ext cx="274628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dirty="0">
                  <a:solidFill>
                    <a:schemeClr val="bg1"/>
                  </a:solidFill>
                  <a:latin typeface="Garamond" panose="02020404030301010803" pitchFamily="18" charset="0"/>
                </a:rPr>
                <a:t>Plaidoyer (décideurs)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44DEECB-6FE4-8730-934A-D90D3CDFE5A3}"/>
                </a:ext>
              </a:extLst>
            </p:cNvPr>
            <p:cNvSpPr/>
            <p:nvPr/>
          </p:nvSpPr>
          <p:spPr>
            <a:xfrm>
              <a:off x="5292817" y="3154015"/>
              <a:ext cx="402956" cy="402956"/>
            </a:xfrm>
            <a:prstGeom prst="ellipse">
              <a:avLst/>
            </a:prstGeom>
            <a:solidFill>
              <a:srgbClr val="7DE31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824E4E76-5FD5-B59A-13CC-AF7D7A5AD924}"/>
                </a:ext>
              </a:extLst>
            </p:cNvPr>
            <p:cNvSpPr/>
            <p:nvPr/>
          </p:nvSpPr>
          <p:spPr>
            <a:xfrm>
              <a:off x="5697664" y="4307215"/>
              <a:ext cx="402956" cy="402956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70183559-DD0B-F91E-3777-4B87128F5493}"/>
                </a:ext>
              </a:extLst>
            </p:cNvPr>
            <p:cNvSpPr txBox="1"/>
            <p:nvPr/>
          </p:nvSpPr>
          <p:spPr>
            <a:xfrm>
              <a:off x="5844952" y="2138663"/>
              <a:ext cx="274628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dirty="0">
                  <a:solidFill>
                    <a:schemeClr val="bg1"/>
                  </a:solidFill>
                  <a:latin typeface="Garamond" panose="02020404030301010803" pitchFamily="18" charset="0"/>
                </a:rPr>
                <a:t>Réunions de monitorage</a:t>
              </a:r>
            </a:p>
          </p:txBody>
        </p:sp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DEA8B1CD-EA12-1366-9487-BD6E7125625C}"/>
                </a:ext>
              </a:extLst>
            </p:cNvPr>
            <p:cNvSpPr/>
            <p:nvPr/>
          </p:nvSpPr>
          <p:spPr>
            <a:xfrm>
              <a:off x="5245192" y="2125315"/>
              <a:ext cx="402956" cy="4029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08137730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5DEAC-0AA0-1758-949E-D1BC25AC2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3344E28-AED1-4259-1337-741ED3286C6B}"/>
              </a:ext>
            </a:extLst>
          </p:cNvPr>
          <p:cNvSpPr txBox="1"/>
          <p:nvPr/>
        </p:nvSpPr>
        <p:spPr>
          <a:xfrm>
            <a:off x="1086112" y="2289800"/>
            <a:ext cx="91532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3200" b="1" spc="-150">
                <a:solidFill>
                  <a:srgbClr val="0F2B6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dirty="0"/>
              <a:t>Coordination des données</a:t>
            </a:r>
          </a:p>
        </p:txBody>
      </p:sp>
      <p:pic>
        <p:nvPicPr>
          <p:cNvPr id="2050" name="Picture 2" descr="556 600+ Question Photos, taleaux et images libre de droits ...">
            <a:extLst>
              <a:ext uri="{FF2B5EF4-FFF2-40B4-BE49-F238E27FC236}">
                <a16:creationId xmlns:a16="http://schemas.microsoft.com/office/drawing/2014/main" id="{7D14A935-92A0-7E75-AED1-D872CB377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355600"/>
            <a:ext cx="2451100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D033FA7-91C9-8E0F-7CAE-7162144EBE86}"/>
              </a:ext>
            </a:extLst>
          </p:cNvPr>
          <p:cNvSpPr txBox="1"/>
          <p:nvPr/>
        </p:nvSpPr>
        <p:spPr>
          <a:xfrm>
            <a:off x="1086113" y="2874575"/>
            <a:ext cx="91532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3200" b="1" spc="-150">
                <a:solidFill>
                  <a:srgbClr val="0F2B6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dirty="0"/>
              <a:t>Intégration et/ou triangulation avec les données des systèmes infranationaux et/ou nationaux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1F2E244-7111-99D8-F42B-721DBBD3B0FA}"/>
              </a:ext>
            </a:extLst>
          </p:cNvPr>
          <p:cNvSpPr txBox="1"/>
          <p:nvPr/>
        </p:nvSpPr>
        <p:spPr>
          <a:xfrm>
            <a:off x="1086113" y="4063205"/>
            <a:ext cx="91532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3200" b="1" spc="-150">
                <a:solidFill>
                  <a:srgbClr val="0F2B6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dirty="0"/>
              <a:t>Suivi des décisions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0F76D6-AB04-79FB-FB82-C3CD7526B3CC}"/>
              </a:ext>
            </a:extLst>
          </p:cNvPr>
          <p:cNvSpPr txBox="1"/>
          <p:nvPr/>
        </p:nvSpPr>
        <p:spPr>
          <a:xfrm>
            <a:off x="1086112" y="4759392"/>
            <a:ext cx="91532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3200" b="1" spc="-150">
                <a:solidFill>
                  <a:srgbClr val="0F2B6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dirty="0"/>
              <a:t>Suivi des résultats du plaidoyer</a:t>
            </a:r>
          </a:p>
        </p:txBody>
      </p:sp>
    </p:spTree>
    <p:extLst>
      <p:ext uri="{BB962C8B-B14F-4D97-AF65-F5344CB8AC3E}">
        <p14:creationId xmlns:p14="http://schemas.microsoft.com/office/powerpoint/2010/main" val="36155815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5DEAC-0AA0-1758-949E-D1BC25AC2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3344E28-AED1-4259-1337-741ED3286C6B}"/>
              </a:ext>
            </a:extLst>
          </p:cNvPr>
          <p:cNvSpPr txBox="1"/>
          <p:nvPr/>
        </p:nvSpPr>
        <p:spPr>
          <a:xfrm>
            <a:off x="1629038" y="181825"/>
            <a:ext cx="88232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3200" b="1" spc="-150">
                <a:solidFill>
                  <a:srgbClr val="0F2B6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Exemples d’amélioration de l’AAAQ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33B43F-919E-1FD2-1CBD-10984E99A7D2}"/>
              </a:ext>
            </a:extLst>
          </p:cNvPr>
          <p:cNvGrpSpPr/>
          <p:nvPr/>
        </p:nvGrpSpPr>
        <p:grpSpPr>
          <a:xfrm>
            <a:off x="602877" y="1297494"/>
            <a:ext cx="5388201" cy="2635301"/>
            <a:chOff x="602877" y="1516569"/>
            <a:chExt cx="5388201" cy="2635301"/>
          </a:xfrm>
        </p:grpSpPr>
        <p:pic>
          <p:nvPicPr>
            <p:cNvPr id="3" name="Espace réservé du contenu 11">
              <a:extLst>
                <a:ext uri="{FF2B5EF4-FFF2-40B4-BE49-F238E27FC236}">
                  <a16:creationId xmlns:a16="http://schemas.microsoft.com/office/drawing/2014/main" id="{701766AC-2564-81A4-458A-EB37E5D51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2877" y="1527476"/>
              <a:ext cx="1854530" cy="2624394"/>
            </a:xfrm>
            <a:prstGeom prst="rect">
              <a:avLst/>
            </a:prstGeom>
          </p:spPr>
        </p:pic>
        <p:pic>
          <p:nvPicPr>
            <p:cNvPr id="4" name="Espace réservé du contenu 6">
              <a:extLst>
                <a:ext uri="{FF2B5EF4-FFF2-40B4-BE49-F238E27FC236}">
                  <a16:creationId xmlns:a16="http://schemas.microsoft.com/office/drawing/2014/main" id="{C7624668-2300-FF51-006C-0978C670A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52811" y="1516569"/>
              <a:ext cx="3538266" cy="1146354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65F676E-CDB5-5790-F95F-C5A6A3059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52812" y="2689686"/>
              <a:ext cx="3538266" cy="1462184"/>
            </a:xfrm>
            <a:prstGeom prst="rect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48C1CE1-DCFD-B341-9DAC-B7E3A98AFCA9}"/>
              </a:ext>
            </a:extLst>
          </p:cNvPr>
          <p:cNvSpPr txBox="1"/>
          <p:nvPr/>
        </p:nvSpPr>
        <p:spPr>
          <a:xfrm>
            <a:off x="602876" y="5036571"/>
            <a:ext cx="10750923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Réduction des ruptures de stock en ACT de 31% à 20% dans les ESS dans les 3 DPS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B18F66-9949-56F5-07AC-E77CEB144799}"/>
              </a:ext>
            </a:extLst>
          </p:cNvPr>
          <p:cNvSpPr txBox="1"/>
          <p:nvPr/>
        </p:nvSpPr>
        <p:spPr>
          <a:xfrm>
            <a:off x="602876" y="5360849"/>
            <a:ext cx="107509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altLang="en-U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«La contribution des membres des OAC grâce aux interventions de suivi dirigé par la communauté a permis à ma zone de santé de quitter le statut d’une zone de santé à faible notification de la Tuberculose (63%) en 2021 en améliorant le taux de notification des cas TB en 2022 à 74%, 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4A879A4-6410-327B-14CF-999065F48B54}"/>
              </a:ext>
            </a:extLst>
          </p:cNvPr>
          <p:cNvSpPr txBox="1"/>
          <p:nvPr/>
        </p:nvSpPr>
        <p:spPr>
          <a:xfrm>
            <a:off x="6016437" y="1605424"/>
            <a:ext cx="6096000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Réduction de paiements indus respectivement de: </a:t>
            </a:r>
            <a:endParaRPr lang="fr-FR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lvl="0" indent="-342900" algn="l"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4,1% à 0,7% pour l’accès au dépistage du Paludisme,</a:t>
            </a:r>
            <a:endParaRPr lang="fr-F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lvl="0" indent="-342900" algn="l"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2,7% à 0,7% pour l’accès au traitement du Paludisme,</a:t>
            </a:r>
            <a:endParaRPr lang="fr-F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lvl="0" indent="-342900" algn="l"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0,7% à 0% pour l’accès à un MILD,</a:t>
            </a:r>
            <a:endParaRPr lang="fr-F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-342900" algn="l">
              <a:buFont typeface="Wingdings" panose="05000000000000000000" pitchFamily="2" charset="2"/>
              <a:buChar char="ü"/>
              <a:tabLst>
                <a:tab pos="349250" algn="l"/>
              </a:tabLst>
            </a:pPr>
            <a:r>
              <a:rPr lang="fr-F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1,4% à 1% pour l’accès au dépistage de la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TB</a:t>
            </a:r>
            <a:endParaRPr lang="fr-F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EE97B6D-85D5-5AFF-6E79-7A09D5A51A7F}"/>
              </a:ext>
            </a:extLst>
          </p:cNvPr>
          <p:cNvSpPr txBox="1"/>
          <p:nvPr/>
        </p:nvSpPr>
        <p:spPr>
          <a:xfrm>
            <a:off x="602875" y="4644712"/>
            <a:ext cx="107509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342900" lvl="0" indent="-3429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err="1"/>
              <a:t>Réduction</a:t>
            </a:r>
            <a:r>
              <a:rPr lang="en-US" dirty="0"/>
              <a:t> de </a:t>
            </a:r>
            <a:r>
              <a:rPr lang="en-US" dirty="0" err="1"/>
              <a:t>l’indisponibilité</a:t>
            </a:r>
            <a:r>
              <a:rPr lang="en-US" dirty="0"/>
              <a:t> de </a:t>
            </a:r>
            <a:r>
              <a:rPr lang="en-US" dirty="0" err="1"/>
              <a:t>dépistage</a:t>
            </a:r>
            <a:r>
              <a:rPr lang="en-US" dirty="0"/>
              <a:t> TB (de 47 </a:t>
            </a:r>
            <a:r>
              <a:rPr lang="en-US" dirty="0" err="1"/>
              <a:t>à</a:t>
            </a:r>
            <a:r>
              <a:rPr lang="en-US" dirty="0"/>
              <a:t> 14% </a:t>
            </a:r>
            <a:r>
              <a:rPr lang="en-US" dirty="0" err="1"/>
              <a:t>en</a:t>
            </a:r>
            <a:r>
              <a:rPr lang="en-US" dirty="0"/>
              <a:t> 2024)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6635108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1 700+ Merci Français Photos, taleaux et images libre de ...">
            <a:extLst>
              <a:ext uri="{FF2B5EF4-FFF2-40B4-BE49-F238E27FC236}">
                <a16:creationId xmlns:a16="http://schemas.microsoft.com/office/drawing/2014/main" id="{79457BD3-536E-EE33-0DCF-51BFFE556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444" y="2914649"/>
            <a:ext cx="4383531" cy="284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9D5C8A-76CF-6A41-A929-F54645C784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7" t="9548"/>
          <a:stretch/>
        </p:blipFill>
        <p:spPr>
          <a:xfrm>
            <a:off x="7172326" y="2998656"/>
            <a:ext cx="5019674" cy="38402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ED857D-4A69-4A71-42FA-7F92D0765D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2" r="4129"/>
          <a:stretch/>
        </p:blipFill>
        <p:spPr bwMode="auto">
          <a:xfrm>
            <a:off x="6372224" y="7000"/>
            <a:ext cx="5819776" cy="30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F3017E-648B-7CF2-4AEB-206AF52F80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628300" cy="289420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57B4A7-19C9-F1FF-F7D0-1AB13538F8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5"/>
          <a:stretch/>
        </p:blipFill>
        <p:spPr>
          <a:xfrm>
            <a:off x="8550" y="2886499"/>
            <a:ext cx="3325200" cy="395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5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2381</TotalTime>
  <Words>991</Words>
  <Application>Microsoft Macintosh PowerPoint</Application>
  <PresentationFormat>Grand écran</PresentationFormat>
  <Paragraphs>224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Aptos</vt:lpstr>
      <vt:lpstr>Aptos Display</vt:lpstr>
      <vt:lpstr>Arial</vt:lpstr>
      <vt:lpstr>Garamond</vt:lpstr>
      <vt:lpstr>Wingdings</vt:lpstr>
      <vt:lpstr>Thème Office</vt:lpstr>
      <vt:lpstr>Présentation PowerPoint</vt:lpstr>
      <vt:lpstr>Groupe de travail par pays</vt:lpstr>
      <vt:lpstr>Présentation PowerPoint</vt:lpstr>
      <vt:lpstr>Processus d’identification des enjeux et indicateurs</vt:lpstr>
      <vt:lpstr>Présentation PowerPoint</vt:lpstr>
      <vt:lpstr>Présentation PowerPoint</vt:lpstr>
      <vt:lpstr>Processus de sélection des sites</vt:lpstr>
      <vt:lpstr>Ajustement depuis le début du programme CLM</vt:lpstr>
      <vt:lpstr>Présentation PowerPoint</vt:lpstr>
      <vt:lpstr>Présentation PowerPoint</vt:lpstr>
      <vt:lpstr>Fréquence de collecte des données</vt:lpstr>
      <vt:lpstr>Recrutement des collecteurs des données</vt:lpstr>
      <vt:lpstr>Nombre des sites couverte par collecteur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Michel Delarose</dc:creator>
  <cp:lastModifiedBy>ange mavula</cp:lastModifiedBy>
  <cp:revision>30</cp:revision>
  <dcterms:created xsi:type="dcterms:W3CDTF">2025-02-27T11:08:20Z</dcterms:created>
  <dcterms:modified xsi:type="dcterms:W3CDTF">2025-03-04T11:56:18Z</dcterms:modified>
</cp:coreProperties>
</file>